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16"/>
  </p:notesMasterIdLst>
  <p:sldIdLst>
    <p:sldId id="550" r:id="rId2"/>
    <p:sldId id="541" r:id="rId3"/>
    <p:sldId id="552" r:id="rId4"/>
    <p:sldId id="535" r:id="rId5"/>
    <p:sldId id="556" r:id="rId6"/>
    <p:sldId id="547" r:id="rId7"/>
    <p:sldId id="498" r:id="rId8"/>
    <p:sldId id="530" r:id="rId9"/>
    <p:sldId id="554" r:id="rId10"/>
    <p:sldId id="555" r:id="rId11"/>
    <p:sldId id="548" r:id="rId12"/>
    <p:sldId id="551" r:id="rId13"/>
    <p:sldId id="537" r:id="rId14"/>
    <p:sldId id="290" r:id="rId15"/>
  </p:sldIdLst>
  <p:sldSz cx="9144000" cy="5143500" type="screen16x9"/>
  <p:notesSz cx="6858000" cy="9144000"/>
  <p:defaultTextStyle>
    <a:lvl1pPr algn="ctr" defTabSz="219075">
      <a:defRPr sz="2200">
        <a:latin typeface="+mj-lt"/>
        <a:ea typeface="+mj-ea"/>
        <a:cs typeface="+mj-cs"/>
        <a:sym typeface="Gill Sans"/>
      </a:defRPr>
    </a:lvl1pPr>
    <a:lvl2pPr indent="128588" algn="ctr" defTabSz="219075">
      <a:defRPr sz="2200">
        <a:latin typeface="+mj-lt"/>
        <a:ea typeface="+mj-ea"/>
        <a:cs typeface="+mj-cs"/>
        <a:sym typeface="Gill Sans"/>
      </a:defRPr>
    </a:lvl2pPr>
    <a:lvl3pPr indent="257175" algn="ctr" defTabSz="219075">
      <a:defRPr sz="2200">
        <a:latin typeface="+mj-lt"/>
        <a:ea typeface="+mj-ea"/>
        <a:cs typeface="+mj-cs"/>
        <a:sym typeface="Gill Sans"/>
      </a:defRPr>
    </a:lvl3pPr>
    <a:lvl4pPr indent="385763" algn="ctr" defTabSz="219075">
      <a:defRPr sz="2200">
        <a:latin typeface="+mj-lt"/>
        <a:ea typeface="+mj-ea"/>
        <a:cs typeface="+mj-cs"/>
        <a:sym typeface="Gill Sans"/>
      </a:defRPr>
    </a:lvl4pPr>
    <a:lvl5pPr indent="514350" algn="ctr" defTabSz="219075">
      <a:defRPr sz="2200">
        <a:latin typeface="+mj-lt"/>
        <a:ea typeface="+mj-ea"/>
        <a:cs typeface="+mj-cs"/>
        <a:sym typeface="Gill Sans"/>
      </a:defRPr>
    </a:lvl5pPr>
    <a:lvl6pPr indent="642938" algn="ctr" defTabSz="219075">
      <a:defRPr sz="2200">
        <a:latin typeface="+mj-lt"/>
        <a:ea typeface="+mj-ea"/>
        <a:cs typeface="+mj-cs"/>
        <a:sym typeface="Gill Sans"/>
      </a:defRPr>
    </a:lvl6pPr>
    <a:lvl7pPr indent="771525" algn="ctr" defTabSz="219075">
      <a:defRPr sz="2200">
        <a:latin typeface="+mj-lt"/>
        <a:ea typeface="+mj-ea"/>
        <a:cs typeface="+mj-cs"/>
        <a:sym typeface="Gill Sans"/>
      </a:defRPr>
    </a:lvl7pPr>
    <a:lvl8pPr indent="900113" algn="ctr" defTabSz="219075">
      <a:defRPr sz="2200">
        <a:latin typeface="+mj-lt"/>
        <a:ea typeface="+mj-ea"/>
        <a:cs typeface="+mj-cs"/>
        <a:sym typeface="Gill Sans"/>
      </a:defRPr>
    </a:lvl8pPr>
    <a:lvl9pPr indent="1028700" algn="ctr" defTabSz="219075">
      <a:defRPr sz="2200">
        <a:latin typeface="+mj-lt"/>
        <a:ea typeface="+mj-ea"/>
        <a:cs typeface="+mj-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FF"/>
    <a:srgbClr val="FFFFFF"/>
    <a:srgbClr val="53585F"/>
    <a:srgbClr val="1269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5" autoAdjust="0"/>
    <p:restoredTop sz="82160" autoAdjust="0"/>
  </p:normalViewPr>
  <p:slideViewPr>
    <p:cSldViewPr snapToGrid="0" snapToObjects="1">
      <p:cViewPr>
        <p:scale>
          <a:sx n="209" d="100"/>
          <a:sy n="209" d="100"/>
        </p:scale>
        <p:origin x="1650" y="570"/>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rot="-5400000" vert="horz"/>
          <a:lstStyle/>
          <a:p>
            <a:pPr>
              <a:defRPr sz="800" b="1" i="0">
                <a:solidFill>
                  <a:schemeClr val="bg1">
                    <a:lumMod val="75000"/>
                  </a:schemeClr>
                </a:solidFill>
              </a:defRPr>
            </a:pPr>
            <a:r>
              <a:rPr lang="en-US" sz="800" b="1" i="0" dirty="0" smtClean="0">
                <a:solidFill>
                  <a:schemeClr val="bg1">
                    <a:lumMod val="75000"/>
                  </a:schemeClr>
                </a:solidFill>
                <a:latin typeface="Arial"/>
                <a:cs typeface="Arial"/>
              </a:rPr>
              <a:t>PRESS</a:t>
            </a:r>
            <a:r>
              <a:rPr lang="en-US" sz="800" b="1" i="0" baseline="0" dirty="0" smtClean="0">
                <a:solidFill>
                  <a:schemeClr val="bg1">
                    <a:lumMod val="75000"/>
                  </a:schemeClr>
                </a:solidFill>
                <a:latin typeface="Arial"/>
                <a:cs typeface="Arial"/>
              </a:rPr>
              <a:t> GANEY SCORE</a:t>
            </a:r>
            <a:endParaRPr lang="en-US" sz="800" b="1" i="0" dirty="0">
              <a:solidFill>
                <a:schemeClr val="bg1">
                  <a:lumMod val="75000"/>
                </a:schemeClr>
              </a:solidFill>
            </a:endParaRPr>
          </a:p>
        </c:rich>
      </c:tx>
      <c:layout>
        <c:manualLayout>
          <c:xMode val="edge"/>
          <c:yMode val="edge"/>
          <c:x val="0"/>
          <c:y val="0.26558458191896012"/>
        </c:manualLayout>
      </c:layout>
    </c:title>
    <c:plotArea>
      <c:layout>
        <c:manualLayout>
          <c:layoutTarget val="inner"/>
          <c:xMode val="edge"/>
          <c:yMode val="edge"/>
          <c:x val="0.18484624537879804"/>
          <c:y val="9.6515996218047309E-2"/>
          <c:w val="0.81515375462120199"/>
          <c:h val="0.6892588322253792"/>
        </c:manualLayout>
      </c:layout>
      <c:barChart>
        <c:barDir val="col"/>
        <c:grouping val="stacked"/>
        <c:ser>
          <c:idx val="0"/>
          <c:order val="0"/>
          <c:tx>
            <c:strRef>
              <c:f>Sheet1!$B$1</c:f>
              <c:strCache>
                <c:ptCount val="1"/>
                <c:pt idx="0">
                  <c:v>Series 1</c:v>
                </c:pt>
              </c:strCache>
            </c:strRef>
          </c:tx>
          <c:spPr>
            <a:solidFill>
              <a:srgbClr val="1269F4"/>
            </a:solidFill>
            <a:ln>
              <a:noFill/>
            </a:ln>
          </c:spPr>
          <c:cat>
            <c:numRef>
              <c:f>Sheet1!$A$2:$A$5</c:f>
              <c:numCache>
                <c:formatCode>General</c:formatCode>
                <c:ptCount val="4"/>
                <c:pt idx="0">
                  <c:v>1</c:v>
                </c:pt>
                <c:pt idx="1">
                  <c:v>2</c:v>
                </c:pt>
                <c:pt idx="2">
                  <c:v>3</c:v>
                </c:pt>
                <c:pt idx="3">
                  <c:v>4</c:v>
                </c:pt>
              </c:numCache>
            </c:numRef>
          </c:cat>
          <c:val>
            <c:numRef>
              <c:f>Sheet1!$B$2:$B$5</c:f>
              <c:numCache>
                <c:formatCode>General</c:formatCode>
                <c:ptCount val="4"/>
                <c:pt idx="0">
                  <c:v>82.15</c:v>
                </c:pt>
                <c:pt idx="1">
                  <c:v>83.5</c:v>
                </c:pt>
                <c:pt idx="2">
                  <c:v>83.7</c:v>
                </c:pt>
                <c:pt idx="3">
                  <c:v>84.3</c:v>
                </c:pt>
              </c:numCache>
            </c:numRef>
          </c:val>
        </c:ser>
        <c:dLbls/>
        <c:overlap val="100"/>
        <c:axId val="269924992"/>
        <c:axId val="276972672"/>
      </c:barChart>
      <c:catAx>
        <c:axId val="269924992"/>
        <c:scaling>
          <c:orientation val="minMax"/>
        </c:scaling>
        <c:axPos val="b"/>
        <c:numFmt formatCode="General" sourceLinked="1"/>
        <c:tickLblPos val="nextTo"/>
        <c:txPr>
          <a:bodyPr/>
          <a:lstStyle/>
          <a:p>
            <a:pPr>
              <a:defRPr sz="1200"/>
            </a:pPr>
            <a:endParaRPr lang="en-US"/>
          </a:p>
        </c:txPr>
        <c:crossAx val="276972672"/>
        <c:crosses val="autoZero"/>
        <c:auto val="1"/>
        <c:lblAlgn val="ctr"/>
        <c:lblOffset val="100"/>
      </c:catAx>
      <c:valAx>
        <c:axId val="276972672"/>
        <c:scaling>
          <c:orientation val="minMax"/>
          <c:max val="85"/>
          <c:min val="82"/>
        </c:scaling>
        <c:axPos val="l"/>
        <c:majorGridlines/>
        <c:numFmt formatCode="#,##0.00" sourceLinked="0"/>
        <c:tickLblPos val="nextTo"/>
        <c:txPr>
          <a:bodyPr/>
          <a:lstStyle/>
          <a:p>
            <a:pPr>
              <a:defRPr sz="1200"/>
            </a:pPr>
            <a:endParaRPr lang="en-US"/>
          </a:p>
        </c:txPr>
        <c:crossAx val="269924992"/>
        <c:crosses val="autoZero"/>
        <c:crossBetween val="between"/>
        <c:majorUnit val="0.75000000000000011"/>
      </c:valAx>
    </c:plotArea>
    <c:plotVisOnly val="1"/>
    <c:dispBlanksAs val="gap"/>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0.42875</cdr:x>
      <cdr:y>0.88711</cdr:y>
    </cdr:from>
    <cdr:to>
      <cdr:x>0.68498</cdr:x>
      <cdr:y>0.95052</cdr:y>
    </cdr:to>
    <cdr:sp macro="" textlink="">
      <cdr:nvSpPr>
        <cdr:cNvPr id="3" name="TextBox 2"/>
        <cdr:cNvSpPr txBox="1"/>
      </cdr:nvSpPr>
      <cdr:spPr>
        <a:xfrm xmlns:a="http://schemas.openxmlformats.org/drawingml/2006/main">
          <a:off x="2334516" y="3026808"/>
          <a:ext cx="1395137" cy="216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US" sz="800" b="1" i="1" dirty="0" smtClean="0">
              <a:solidFill>
                <a:schemeClr val="bg1">
                  <a:lumMod val="75000"/>
                </a:schemeClr>
              </a:solidFill>
              <a:latin typeface="Arial"/>
              <a:cs typeface="Arial"/>
            </a:rPr>
            <a:t>PROFITABILITY (QUARTILE)</a:t>
          </a:r>
          <a:endParaRPr lang="en-US" sz="800" b="1" i="1" dirty="0" smtClean="0">
            <a:solidFill>
              <a:schemeClr val="bg1">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55" name="Shape 15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62720068"/>
      </p:ext>
    </p:extLst>
  </p:cSld>
  <p:clrMap bg1="lt1" tx1="dk1" bg2="lt2" tx2="dk2" accent1="accent1" accent2="accent2" accent3="accent3" accent4="accent4" accent5="accent5" accent6="accent6" hlink="hlink" folHlink="folHlink"/>
  <p:notesStyle>
    <a:lvl1pPr defTabSz="171450">
      <a:defRPr sz="500">
        <a:latin typeface="Lucida Grande"/>
        <a:ea typeface="Lucida Grande"/>
        <a:cs typeface="Lucida Grande"/>
        <a:sym typeface="Lucida Grande"/>
      </a:defRPr>
    </a:lvl1pPr>
    <a:lvl2pPr indent="85725" defTabSz="171450">
      <a:defRPr sz="500">
        <a:latin typeface="Lucida Grande"/>
        <a:ea typeface="Lucida Grande"/>
        <a:cs typeface="Lucida Grande"/>
        <a:sym typeface="Lucida Grande"/>
      </a:defRPr>
    </a:lvl2pPr>
    <a:lvl3pPr indent="171450" defTabSz="171450">
      <a:defRPr sz="500">
        <a:latin typeface="Lucida Grande"/>
        <a:ea typeface="Lucida Grande"/>
        <a:cs typeface="Lucida Grande"/>
        <a:sym typeface="Lucida Grande"/>
      </a:defRPr>
    </a:lvl3pPr>
    <a:lvl4pPr indent="257175" defTabSz="171450">
      <a:defRPr sz="500">
        <a:latin typeface="Lucida Grande"/>
        <a:ea typeface="Lucida Grande"/>
        <a:cs typeface="Lucida Grande"/>
        <a:sym typeface="Lucida Grande"/>
      </a:defRPr>
    </a:lvl4pPr>
    <a:lvl5pPr indent="342900" defTabSz="171450">
      <a:defRPr sz="500">
        <a:latin typeface="Lucida Grande"/>
        <a:ea typeface="Lucida Grande"/>
        <a:cs typeface="Lucida Grande"/>
        <a:sym typeface="Lucida Grande"/>
      </a:defRPr>
    </a:lvl5pPr>
    <a:lvl6pPr indent="428625" defTabSz="171450">
      <a:defRPr sz="500">
        <a:latin typeface="Lucida Grande"/>
        <a:ea typeface="Lucida Grande"/>
        <a:cs typeface="Lucida Grande"/>
        <a:sym typeface="Lucida Grande"/>
      </a:defRPr>
    </a:lvl6pPr>
    <a:lvl7pPr indent="514350" defTabSz="171450">
      <a:defRPr sz="500">
        <a:latin typeface="Lucida Grande"/>
        <a:ea typeface="Lucida Grande"/>
        <a:cs typeface="Lucida Grande"/>
        <a:sym typeface="Lucida Grande"/>
      </a:defRPr>
    </a:lvl7pPr>
    <a:lvl8pPr indent="600075" defTabSz="171450">
      <a:defRPr sz="500">
        <a:latin typeface="Lucida Grande"/>
        <a:ea typeface="Lucida Grande"/>
        <a:cs typeface="Lucida Grande"/>
        <a:sym typeface="Lucida Grande"/>
      </a:defRPr>
    </a:lvl8pPr>
    <a:lvl9pPr indent="685800" defTabSz="171450">
      <a:defRPr sz="5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5536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00000"/>
              </a:lnSpc>
              <a:spcBef>
                <a:spcPts val="0"/>
              </a:spcBef>
              <a:spcAft>
                <a:spcPts val="0"/>
              </a:spcAft>
              <a:buClrTx/>
              <a:buSzTx/>
              <a:buFontTx/>
              <a:buNone/>
              <a:tabLst/>
              <a:defRPr/>
            </a:pPr>
            <a:r>
              <a:rPr lang="en-US" sz="700" dirty="0" smtClean="0"/>
              <a:t>Multiple studies now show that consumers unlock their phones to interact with them more than 100 times per day. Data that Forrester collects from customers’ mobile phones shows that the average smartphone owner accesses 25 different apps in the course of a month and spends 44 hours per month interacting with their phone. All this access generates a Pavlovian response — the consumer learns that whatever the question is, the answer is on the phone.</a:t>
            </a:r>
          </a:p>
          <a:p>
            <a:pPr marL="0" marR="0" indent="0" defTabSz="171450" eaLnBrk="1" fontAlgn="auto" latinLnBrk="0" hangingPunct="1">
              <a:lnSpc>
                <a:spcPct val="100000"/>
              </a:lnSpc>
              <a:spcBef>
                <a:spcPts val="0"/>
              </a:spcBef>
              <a:spcAft>
                <a:spcPts val="0"/>
              </a:spcAft>
              <a:buClrTx/>
              <a:buSzTx/>
              <a:buFontTx/>
              <a:buNone/>
              <a:tabLst/>
              <a:defRPr/>
            </a:pPr>
            <a:endParaRPr lang="en-US" sz="700" dirty="0" smtClean="0"/>
          </a:p>
          <a:p>
            <a:pPr marL="0" marR="0" indent="0" defTabSz="171450" eaLnBrk="1" fontAlgn="auto" latinLnBrk="0" hangingPunct="1">
              <a:lnSpc>
                <a:spcPct val="100000"/>
              </a:lnSpc>
              <a:spcBef>
                <a:spcPts val="0"/>
              </a:spcBef>
              <a:spcAft>
                <a:spcPts val="0"/>
              </a:spcAft>
              <a:buClrTx/>
              <a:buSzTx/>
              <a:buFontTx/>
              <a:buNone/>
              <a:tabLst/>
              <a:defRPr/>
            </a:pPr>
            <a:r>
              <a:rPr lang="en-US" sz="500" dirty="0" smtClean="0"/>
              <a:t>By the end of 2014, three out of four US mobile subscribers, or 66% of the population, will have a smartphone</a:t>
            </a:r>
          </a:p>
          <a:p>
            <a:pPr marL="0" marR="0" indent="0" defTabSz="171450" eaLnBrk="1" fontAlgn="auto" latinLnBrk="0" hangingPunct="1">
              <a:lnSpc>
                <a:spcPct val="100000"/>
              </a:lnSpc>
              <a:spcBef>
                <a:spcPts val="0"/>
              </a:spcBef>
              <a:spcAft>
                <a:spcPts val="0"/>
              </a:spcAft>
              <a:buClrTx/>
              <a:buSzTx/>
              <a:buFontTx/>
              <a:buNone/>
              <a:tabLst/>
              <a:defRPr/>
            </a:pPr>
            <a:endParaRPr lang="en-US" sz="500" dirty="0" smtClean="0"/>
          </a:p>
          <a:p>
            <a:pPr marL="0" marR="0" indent="0" defTabSz="171450" eaLnBrk="1" fontAlgn="auto" latinLnBrk="0" hangingPunct="1">
              <a:lnSpc>
                <a:spcPct val="100000"/>
              </a:lnSpc>
              <a:spcBef>
                <a:spcPts val="0"/>
              </a:spcBef>
              <a:spcAft>
                <a:spcPts val="0"/>
              </a:spcAft>
              <a:buClrTx/>
              <a:buSzTx/>
              <a:buFontTx/>
              <a:buNone/>
              <a:tabLst/>
              <a:defRPr/>
            </a:pPr>
            <a:r>
              <a:rPr lang="en-US" sz="500" dirty="0" smtClean="0"/>
              <a:t>From Forrester’s mobile mindshift</a:t>
            </a:r>
          </a:p>
          <a:p>
            <a:endParaRPr lang="en-US" dirty="0"/>
          </a:p>
        </p:txBody>
      </p:sp>
    </p:spTree>
    <p:extLst>
      <p:ext uri="{BB962C8B-B14F-4D97-AF65-F5344CB8AC3E}">
        <p14:creationId xmlns:p14="http://schemas.microsoft.com/office/powerpoint/2010/main" xmlns="" val="227849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by turn with visual representation</a:t>
            </a:r>
          </a:p>
          <a:p>
            <a:endParaRPr lang="en-US" dirty="0" smtClean="0"/>
          </a:p>
          <a:p>
            <a:r>
              <a:rPr lang="en-US" dirty="0" smtClean="0"/>
              <a:t>Talk</a:t>
            </a:r>
            <a:r>
              <a:rPr lang="en-US" baseline="0" dirty="0" smtClean="0"/>
              <a:t> about static </a:t>
            </a:r>
            <a:r>
              <a:rPr lang="en-US" baseline="0" dirty="0" err="1" smtClean="0"/>
              <a:t>vs</a:t>
            </a:r>
            <a:r>
              <a:rPr lang="en-US" baseline="0" dirty="0" smtClean="0"/>
              <a:t> dynamic </a:t>
            </a:r>
            <a:r>
              <a:rPr lang="en-US" baseline="0" dirty="0" err="1" smtClean="0"/>
              <a:t>wayfinding</a:t>
            </a:r>
            <a:endParaRPr lang="en-US" baseline="0" dirty="0" smtClean="0"/>
          </a:p>
          <a:p>
            <a:endParaRPr lang="en-US" baseline="0" dirty="0" smtClean="0"/>
          </a:p>
          <a:p>
            <a:r>
              <a:rPr lang="en-US" baseline="0" dirty="0" err="1" smtClean="0"/>
              <a:t>Wayfinding</a:t>
            </a:r>
            <a:r>
              <a:rPr lang="en-US" baseline="0" dirty="0" smtClean="0"/>
              <a:t> mapping information cached in the phone – blue dot with beacons – still get the text directions</a:t>
            </a:r>
            <a:endParaRPr lang="en-US" dirty="0"/>
          </a:p>
        </p:txBody>
      </p:sp>
    </p:spTree>
    <p:extLst>
      <p:ext uri="{BB962C8B-B14F-4D97-AF65-F5344CB8AC3E}">
        <p14:creationId xmlns:p14="http://schemas.microsoft.com/office/powerpoint/2010/main" xmlns="" val="100703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 an</a:t>
            </a:r>
            <a:r>
              <a:rPr lang="en-US" baseline="0" dirty="0" smtClean="0"/>
              <a:t>d start a check-in process</a:t>
            </a:r>
          </a:p>
          <a:p>
            <a:endParaRPr lang="en-US" baseline="0" dirty="0" smtClean="0"/>
          </a:p>
          <a:p>
            <a:r>
              <a:rPr lang="en-US" baseline="0" dirty="0" smtClean="0"/>
              <a:t>Can ask which ever questions you want upon arrival</a:t>
            </a:r>
            <a:endParaRPr lang="en-US" dirty="0"/>
          </a:p>
        </p:txBody>
      </p:sp>
    </p:spTree>
    <p:extLst>
      <p:ext uri="{BB962C8B-B14F-4D97-AF65-F5344CB8AC3E}">
        <p14:creationId xmlns:p14="http://schemas.microsoft.com/office/powerpoint/2010/main" xmlns="" val="205362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Mapping editor</a:t>
            </a:r>
            <a:r>
              <a:rPr lang="en-US" baseline="0" dirty="0" smtClean="0"/>
              <a:t> </a:t>
            </a:r>
          </a:p>
          <a:p>
            <a:endParaRPr lang="en-US" baseline="0" dirty="0" smtClean="0"/>
          </a:p>
          <a:p>
            <a:r>
              <a:rPr lang="en-US" baseline="0" dirty="0" smtClean="0"/>
              <a:t>Control which routes are patient accessible</a:t>
            </a:r>
          </a:p>
          <a:p>
            <a:r>
              <a:rPr lang="en-US" baseline="0" dirty="0" smtClean="0"/>
              <a:t>Able to grow and scale with the campus</a:t>
            </a:r>
            <a:endParaRPr lang="en-US" dirty="0"/>
          </a:p>
        </p:txBody>
      </p:sp>
    </p:spTree>
    <p:extLst>
      <p:ext uri="{BB962C8B-B14F-4D97-AF65-F5344CB8AC3E}">
        <p14:creationId xmlns:p14="http://schemas.microsoft.com/office/powerpoint/2010/main" xmlns="" val="195381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Alerts</a:t>
            </a:r>
            <a:r>
              <a:rPr lang="en-US" baseline="0" dirty="0" smtClean="0"/>
              <a:t> – productive waiting for patient engagement</a:t>
            </a:r>
          </a:p>
          <a:p>
            <a:r>
              <a:rPr lang="en-US" baseline="0" dirty="0" smtClean="0"/>
              <a:t>Curated content – can segment users from the beginning and send relevant information</a:t>
            </a:r>
          </a:p>
          <a:p>
            <a:endParaRPr lang="en-US" baseline="0" dirty="0" smtClean="0"/>
          </a:p>
          <a:p>
            <a:r>
              <a:rPr lang="en-US" baseline="0" dirty="0" smtClean="0"/>
              <a:t># of patients using the application</a:t>
            </a:r>
          </a:p>
          <a:p>
            <a:r>
              <a:rPr lang="en-US" baseline="0" dirty="0" smtClean="0"/>
              <a:t>Ways in which they are using it</a:t>
            </a:r>
          </a:p>
          <a:p>
            <a:r>
              <a:rPr lang="en-US" baseline="0" dirty="0" smtClean="0"/>
              <a:t>Which departments are the hardest to find – make decisions for digital signage</a:t>
            </a:r>
          </a:p>
          <a:p>
            <a:endParaRPr lang="en-US" baseline="0" dirty="0" smtClean="0"/>
          </a:p>
          <a:p>
            <a:r>
              <a:rPr lang="en-US" baseline="0" dirty="0" err="1" smtClean="0"/>
              <a:t>Geofencing</a:t>
            </a:r>
            <a:r>
              <a:rPr lang="en-US" baseline="0" dirty="0" smtClean="0"/>
              <a:t> – which patients are going to nearby clinics – 3</a:t>
            </a:r>
            <a:r>
              <a:rPr lang="en-US" baseline="30000" dirty="0" smtClean="0"/>
              <a:t>rd</a:t>
            </a:r>
            <a:r>
              <a:rPr lang="en-US" baseline="0" dirty="0" smtClean="0"/>
              <a:t> party or competitor</a:t>
            </a:r>
            <a:endParaRPr lang="en-US" dirty="0"/>
          </a:p>
        </p:txBody>
      </p:sp>
    </p:spTree>
    <p:extLst>
      <p:ext uri="{BB962C8B-B14F-4D97-AF65-F5344CB8AC3E}">
        <p14:creationId xmlns:p14="http://schemas.microsoft.com/office/powerpoint/2010/main" xmlns="" val="157021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Built application from the ground up, branded to dignity</a:t>
            </a:r>
            <a:r>
              <a:rPr lang="en-US" baseline="0" dirty="0" smtClean="0"/>
              <a:t> health – looks like a proprietary app</a:t>
            </a:r>
          </a:p>
          <a:p>
            <a:r>
              <a:rPr lang="en-US" baseline="0" dirty="0" smtClean="0"/>
              <a:t>Multi-venue/hospital solution</a:t>
            </a:r>
          </a:p>
          <a:p>
            <a:endParaRPr lang="en-US" dirty="0"/>
          </a:p>
        </p:txBody>
      </p:sp>
    </p:spTree>
    <p:extLst>
      <p:ext uri="{BB962C8B-B14F-4D97-AF65-F5344CB8AC3E}">
        <p14:creationId xmlns:p14="http://schemas.microsoft.com/office/powerpoint/2010/main" xmlns="" val="2904918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865454" y="3531088"/>
            <a:ext cx="1514703" cy="307775"/>
          </a:xfrm>
          <a:noFill/>
          <a:ln>
            <a:solidFill>
              <a:srgbClr val="FFFFFF"/>
            </a:solidFill>
          </a:ln>
        </p:spPr>
        <p:txBody>
          <a:bodyPr wrap="none" rtlCol="0">
            <a:spAutoFit/>
          </a:bodyPr>
          <a:lstStyle>
            <a:lvl1pPr marL="0" indent="0">
              <a:buNone/>
              <a:defRPr lang="en-US" sz="1400" b="1" i="0" dirty="0">
                <a:solidFill>
                  <a:srgbClr val="1269F4"/>
                </a:solidFill>
                <a:latin typeface="Arial"/>
                <a:ea typeface="ＭＳ Ｐゴシック" charset="0"/>
                <a:cs typeface="Arial"/>
              </a:defRPr>
            </a:lvl1pPr>
          </a:lstStyle>
          <a:p>
            <a:pPr lvl="0" fontAlgn="base">
              <a:spcBef>
                <a:spcPct val="0"/>
              </a:spcBef>
              <a:spcAft>
                <a:spcPct val="0"/>
              </a:spcAft>
            </a:pPr>
            <a:r>
              <a:rPr lang="en-US" dirty="0" smtClean="0"/>
              <a:t>PREPARED BY:</a:t>
            </a:r>
            <a:endParaRPr lang="en-US" dirty="0"/>
          </a:p>
        </p:txBody>
      </p:sp>
      <p:sp>
        <p:nvSpPr>
          <p:cNvPr id="2" name="Title 1"/>
          <p:cNvSpPr>
            <a:spLocks noGrp="1"/>
          </p:cNvSpPr>
          <p:nvPr>
            <p:ph type="ctrTitle"/>
          </p:nvPr>
        </p:nvSpPr>
        <p:spPr>
          <a:xfrm>
            <a:off x="1714500" y="2876550"/>
            <a:ext cx="5715000" cy="457200"/>
          </a:xfrm>
        </p:spPr>
        <p:txBody>
          <a:bodyPr anchor="t">
            <a:noAutofit/>
          </a:bodyPr>
          <a:lstStyle>
            <a:lvl1pPr algn="ctr">
              <a:defRPr sz="2800" b="0" i="0">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590800" y="3790950"/>
            <a:ext cx="3962400" cy="457200"/>
          </a:xfrm>
          <a:ln>
            <a:noFill/>
          </a:ln>
        </p:spPr>
        <p:txBody>
          <a:bodyPr>
            <a:noAutofit/>
          </a:bodyPr>
          <a:lstStyle>
            <a:lvl1pPr marL="0" indent="0" algn="ctr">
              <a:lnSpc>
                <a:spcPct val="100000"/>
              </a:lnSpc>
              <a:buNone/>
              <a:defRPr sz="1100" b="0" i="0" baseline="0">
                <a:solidFill>
                  <a:schemeClr val="tx1">
                    <a:lumMod val="85000"/>
                    <a:lumOff val="15000"/>
                  </a:schemeClr>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My Name</a:t>
            </a:r>
          </a:p>
          <a:p>
            <a:r>
              <a:rPr lang="en-US" dirty="0" smtClean="0"/>
              <a:t>My Title</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924232" y="1583955"/>
            <a:ext cx="7295536" cy="1368795"/>
          </a:xfrm>
          <a:prstGeom prst="rect">
            <a:avLst/>
          </a:prstGeom>
        </p:spPr>
      </p:pic>
      <p:sp>
        <p:nvSpPr>
          <p:cNvPr id="7" name="Text Placeholder 6"/>
          <p:cNvSpPr>
            <a:spLocks noGrp="1"/>
          </p:cNvSpPr>
          <p:nvPr>
            <p:ph type="body" sz="quarter" idx="11" hasCustomPrompt="1"/>
          </p:nvPr>
        </p:nvSpPr>
        <p:spPr>
          <a:xfrm>
            <a:off x="2628900" y="4248150"/>
            <a:ext cx="3886200" cy="685800"/>
          </a:xfrm>
        </p:spPr>
        <p:txBody>
          <a:bodyPr>
            <a:normAutofit/>
          </a:bodyPr>
          <a:lstStyle>
            <a:lvl1pPr marL="0" indent="0" algn="ctr">
              <a:buNone/>
              <a:defRPr sz="1200" b="0" i="0">
                <a:latin typeface="Arial"/>
                <a:cs typeface="Arial"/>
              </a:defRPr>
            </a:lvl1pPr>
          </a:lstStyle>
          <a:p>
            <a:r>
              <a:rPr lang="en-US" sz="900" dirty="0" smtClean="0"/>
              <a:t>mobile: My Mobile</a:t>
            </a:r>
          </a:p>
          <a:p>
            <a:r>
              <a:rPr lang="en-US" sz="900" dirty="0" smtClean="0"/>
              <a:t>myemail@phunware.com</a:t>
            </a:r>
            <a:endParaRPr lang="en-US" sz="900" dirty="0"/>
          </a:p>
        </p:txBody>
      </p:sp>
    </p:spTree>
    <p:extLst>
      <p:ext uri="{BB962C8B-B14F-4D97-AF65-F5344CB8AC3E}">
        <p14:creationId xmlns:p14="http://schemas.microsoft.com/office/powerpoint/2010/main" xmlns="" val="407755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283464"/>
            <a:ext cx="7924800" cy="536575"/>
          </a:xfrm>
        </p:spPr>
        <p:txBody>
          <a:bodyPr anchor="t">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02920" y="819150"/>
            <a:ext cx="8153400" cy="4038600"/>
          </a:xfrm>
        </p:spPr>
        <p:txBody>
          <a:bodyPr>
            <a:normAutofit/>
          </a:bodyPr>
          <a:lstStyle>
            <a:lvl1pPr marL="169859" indent="-169859">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xmlns=""/>
              </a:ext>
            </a:extLst>
          </a:blip>
          <a:srcRect l="14594" t="12210" r="11267" b="10334"/>
          <a:stretch/>
        </p:blipFill>
        <p:spPr>
          <a:xfrm>
            <a:off x="8516398" y="191640"/>
            <a:ext cx="475202" cy="475110"/>
          </a:xfrm>
          <a:prstGeom prst="rect">
            <a:avLst/>
          </a:prstGeom>
        </p:spPr>
      </p:pic>
      <p:sp>
        <p:nvSpPr>
          <p:cNvPr id="10" name="Rectangle 9"/>
          <p:cNvSpPr/>
          <p:nvPr/>
        </p:nvSpPr>
        <p:spPr>
          <a:xfrm>
            <a:off x="6497866" y="4917016"/>
            <a:ext cx="2569934" cy="184666"/>
          </a:xfrm>
          <a:prstGeom prst="rect">
            <a:avLst/>
          </a:prstGeom>
        </p:spPr>
        <p:txBody>
          <a:bodyPr wrap="none" lIns="91438" tIns="45719" rIns="91438" bIns="45719">
            <a:spAutoFit/>
          </a:bodyPr>
          <a:lstStyle/>
          <a:p>
            <a:pPr algn="r"/>
            <a:r>
              <a:rPr lang="en-US" sz="600" b="0" i="0" dirty="0" smtClean="0">
                <a:solidFill>
                  <a:schemeClr val="tx1">
                    <a:lumMod val="60000"/>
                    <a:lumOff val="40000"/>
                  </a:schemeClr>
                </a:solidFill>
                <a:latin typeface="Gotham-Light"/>
                <a:cs typeface="Gotham-Light"/>
              </a:rPr>
              <a:t>© 2009-2014 Phunware, Inc. CONFIDENTIAL &amp; PROPRIETARY </a:t>
            </a:r>
            <a:endParaRPr lang="en-US" sz="600" b="0" i="0" dirty="0">
              <a:solidFill>
                <a:schemeClr val="tx1">
                  <a:lumMod val="60000"/>
                  <a:lumOff val="40000"/>
                </a:schemeClr>
              </a:solidFill>
              <a:latin typeface="Gotham-Light"/>
              <a:cs typeface="Gotham-Light"/>
            </a:endParaRPr>
          </a:p>
        </p:txBody>
      </p:sp>
      <p:sp>
        <p:nvSpPr>
          <p:cNvPr id="11" name="Rectangle 10"/>
          <p:cNvSpPr/>
          <p:nvPr/>
        </p:nvSpPr>
        <p:spPr>
          <a:xfrm>
            <a:off x="198351" y="4913812"/>
            <a:ext cx="917019" cy="184666"/>
          </a:xfrm>
          <a:prstGeom prst="rect">
            <a:avLst/>
          </a:prstGeom>
        </p:spPr>
        <p:txBody>
          <a:bodyPr wrap="none" lIns="91438" tIns="45719" rIns="91438" bIns="45719">
            <a:spAutoFit/>
          </a:bodyPr>
          <a:lstStyle/>
          <a:p>
            <a:pPr lvl="0" algn="l"/>
            <a:fld id="{F53B2052-117D-3F4A-AC82-CBE22230A937}" type="slidenum">
              <a:rPr lang="en-US" sz="600" b="0" i="0" smtClean="0">
                <a:solidFill>
                  <a:schemeClr val="tx1">
                    <a:lumMod val="60000"/>
                    <a:lumOff val="40000"/>
                  </a:schemeClr>
                </a:solidFill>
                <a:latin typeface="Gotham-Light"/>
                <a:cs typeface="Gotham-Light"/>
              </a:rPr>
              <a:pPr lvl="0" algn="l"/>
              <a:t>‹#›</a:t>
            </a:fld>
            <a:r>
              <a:rPr lang="en-US" sz="600" b="0" i="0" dirty="0" smtClean="0">
                <a:solidFill>
                  <a:schemeClr val="tx1">
                    <a:lumMod val="60000"/>
                    <a:lumOff val="40000"/>
                  </a:schemeClr>
                </a:solidFill>
                <a:latin typeface="Gotham-Light"/>
                <a:cs typeface="Gotham-Light"/>
              </a:rPr>
              <a:t> | phunware.com</a:t>
            </a:r>
            <a:endParaRPr lang="en-US" sz="600" b="0" i="0" dirty="0">
              <a:solidFill>
                <a:schemeClr val="tx1">
                  <a:lumMod val="60000"/>
                  <a:lumOff val="40000"/>
                </a:schemeClr>
              </a:solidFill>
              <a:latin typeface="Gotham-Light"/>
              <a:cs typeface="Gotham-Light"/>
            </a:endParaRPr>
          </a:p>
        </p:txBody>
      </p:sp>
    </p:spTree>
    <p:extLst>
      <p:ext uri="{BB962C8B-B14F-4D97-AF65-F5344CB8AC3E}">
        <p14:creationId xmlns:p14="http://schemas.microsoft.com/office/powerpoint/2010/main" xmlns="" val="24662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502920" y="283464"/>
            <a:ext cx="7924800" cy="536575"/>
          </a:xfrm>
        </p:spPr>
        <p:txBody>
          <a:bodyPr anchor="t">
            <a:normAutofit/>
          </a:bodyPr>
          <a:lstStyle>
            <a:lvl1pPr>
              <a:defRPr sz="2800"/>
            </a:lvl1pPr>
          </a:lstStyle>
          <a:p>
            <a:r>
              <a:rPr lang="en-US" dirty="0" smtClean="0"/>
              <a:t>Click to edit Master title style</a:t>
            </a:r>
            <a:endParaRPr lang="en-US" dirty="0"/>
          </a:p>
        </p:txBody>
      </p:sp>
      <p:sp>
        <p:nvSpPr>
          <p:cNvPr id="6" name="Rectangle 5"/>
          <p:cNvSpPr/>
          <p:nvPr/>
        </p:nvSpPr>
        <p:spPr>
          <a:xfrm>
            <a:off x="6497866" y="4933950"/>
            <a:ext cx="2569934" cy="184666"/>
          </a:xfrm>
          <a:prstGeom prst="rect">
            <a:avLst/>
          </a:prstGeom>
        </p:spPr>
        <p:txBody>
          <a:bodyPr wrap="none" lIns="91438" tIns="45719" rIns="91438" bIns="45719">
            <a:spAutoFit/>
          </a:bodyPr>
          <a:lstStyle/>
          <a:p>
            <a:pPr algn="r"/>
            <a:r>
              <a:rPr lang="en-US" sz="600" b="0" i="0" dirty="0" smtClean="0">
                <a:solidFill>
                  <a:schemeClr val="tx1">
                    <a:lumMod val="60000"/>
                    <a:lumOff val="40000"/>
                  </a:schemeClr>
                </a:solidFill>
                <a:latin typeface="Gotham-Light"/>
                <a:cs typeface="Gotham-Light"/>
              </a:rPr>
              <a:t>© 2009-2014 </a:t>
            </a:r>
            <a:r>
              <a:rPr lang="en-US" sz="600" b="0" i="0" dirty="0" err="1" smtClean="0">
                <a:solidFill>
                  <a:schemeClr val="tx1">
                    <a:lumMod val="60000"/>
                    <a:lumOff val="40000"/>
                  </a:schemeClr>
                </a:solidFill>
                <a:latin typeface="Gotham-Light"/>
                <a:cs typeface="Gotham-Light"/>
              </a:rPr>
              <a:t>Phunware</a:t>
            </a:r>
            <a:r>
              <a:rPr lang="en-US" sz="600" b="0" i="0" dirty="0" smtClean="0">
                <a:solidFill>
                  <a:schemeClr val="tx1">
                    <a:lumMod val="60000"/>
                    <a:lumOff val="40000"/>
                  </a:schemeClr>
                </a:solidFill>
                <a:latin typeface="Gotham-Light"/>
                <a:cs typeface="Gotham-Light"/>
              </a:rPr>
              <a:t>, Inc. CONFIDENTIAL &amp; PROPRIETARY </a:t>
            </a:r>
            <a:endParaRPr lang="en-US" sz="600" b="0" i="0" dirty="0">
              <a:solidFill>
                <a:schemeClr val="tx1">
                  <a:lumMod val="60000"/>
                  <a:lumOff val="40000"/>
                </a:schemeClr>
              </a:solidFill>
              <a:latin typeface="Gotham-Light"/>
              <a:cs typeface="Gotham-Light"/>
            </a:endParaRPr>
          </a:p>
        </p:txBody>
      </p:sp>
      <p:sp>
        <p:nvSpPr>
          <p:cNvPr id="11" name="Rectangle 10"/>
          <p:cNvSpPr/>
          <p:nvPr/>
        </p:nvSpPr>
        <p:spPr>
          <a:xfrm>
            <a:off x="198351" y="4933950"/>
            <a:ext cx="917019" cy="184666"/>
          </a:xfrm>
          <a:prstGeom prst="rect">
            <a:avLst/>
          </a:prstGeom>
        </p:spPr>
        <p:txBody>
          <a:bodyPr wrap="none" lIns="91438" tIns="45719" rIns="91438" bIns="45719">
            <a:spAutoFit/>
          </a:bodyPr>
          <a:lstStyle/>
          <a:p>
            <a:pPr lvl="0" algn="l"/>
            <a:fld id="{F53B2052-117D-3F4A-AC82-CBE22230A937}" type="slidenum">
              <a:rPr lang="en-US" sz="600" b="0" i="0" smtClean="0">
                <a:solidFill>
                  <a:schemeClr val="tx1">
                    <a:lumMod val="60000"/>
                    <a:lumOff val="40000"/>
                  </a:schemeClr>
                </a:solidFill>
                <a:latin typeface="Gotham-Light"/>
                <a:cs typeface="Gotham-Light"/>
              </a:rPr>
              <a:pPr lvl="0" algn="l"/>
              <a:t>‹#›</a:t>
            </a:fld>
            <a:r>
              <a:rPr lang="en-US" sz="600" b="0" i="0" dirty="0" smtClean="0">
                <a:solidFill>
                  <a:schemeClr val="tx1">
                    <a:lumMod val="60000"/>
                    <a:lumOff val="40000"/>
                  </a:schemeClr>
                </a:solidFill>
                <a:latin typeface="Gotham-Light"/>
                <a:cs typeface="Gotham-Light"/>
              </a:rPr>
              <a:t> | </a:t>
            </a:r>
            <a:r>
              <a:rPr lang="en-US" sz="600" b="0" i="0" dirty="0" err="1" smtClean="0">
                <a:solidFill>
                  <a:schemeClr val="tx1">
                    <a:lumMod val="60000"/>
                    <a:lumOff val="40000"/>
                  </a:schemeClr>
                </a:solidFill>
                <a:latin typeface="Gotham-Light"/>
                <a:cs typeface="Gotham-Light"/>
              </a:rPr>
              <a:t>phunware.com</a:t>
            </a:r>
            <a:endParaRPr lang="en-US" sz="600" b="0" i="0" dirty="0">
              <a:solidFill>
                <a:schemeClr val="tx1">
                  <a:lumMod val="60000"/>
                  <a:lumOff val="40000"/>
                </a:schemeClr>
              </a:solidFill>
              <a:latin typeface="Gotham-Light"/>
              <a:cs typeface="Gotham-Light"/>
            </a:endParaRP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xmlns=""/>
              </a:ext>
            </a:extLst>
          </a:blip>
          <a:srcRect l="14594" t="12210" r="11267" b="10334"/>
          <a:stretch/>
        </p:blipFill>
        <p:spPr>
          <a:xfrm>
            <a:off x="8516398" y="191640"/>
            <a:ext cx="475202" cy="475110"/>
          </a:xfrm>
          <a:prstGeom prst="rect">
            <a:avLst/>
          </a:prstGeom>
        </p:spPr>
      </p:pic>
    </p:spTree>
    <p:extLst>
      <p:ext uri="{BB962C8B-B14F-4D97-AF65-F5344CB8AC3E}">
        <p14:creationId xmlns:p14="http://schemas.microsoft.com/office/powerpoint/2010/main" xmlns="" val="1132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419351"/>
            <a:ext cx="4724400" cy="376351"/>
          </a:xfrm>
        </p:spPr>
        <p:txBody>
          <a:bodyPr anchor="t">
            <a:noAutofit/>
          </a:bodyPr>
          <a:lstStyle>
            <a:lvl1pPr algn="l">
              <a:defRPr sz="1800" b="0" i="0" cap="a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807970"/>
            <a:ext cx="4724400" cy="1125537"/>
          </a:xfrm>
        </p:spPr>
        <p:txBody>
          <a:bodyPr anchor="t">
            <a:normAutofit/>
          </a:bodyPr>
          <a:lstStyle>
            <a:lvl1pPr marL="0" indent="0" algn="l">
              <a:spcBef>
                <a:spcPts val="0"/>
              </a:spcBef>
              <a:buNone/>
              <a:defRPr sz="1400" b="0" i="0">
                <a:solidFill>
                  <a:schemeClr val="accent6">
                    <a:lumMod val="65000"/>
                    <a:lumOff val="35000"/>
                  </a:schemeClr>
                </a:solidFill>
                <a:latin typeface="Arial"/>
                <a:cs typeface="Aria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p:nvPicPr>
        <p:blipFill>
          <a:blip r:embed="rId2" cstate="print">
            <a:alphaModFix amt="12000"/>
            <a:extLst>
              <a:ext uri="{28A0092B-C50C-407E-A947-70E740481C1C}">
                <a14:useLocalDpi xmlns:a14="http://schemas.microsoft.com/office/drawing/2010/main" xmlns=""/>
              </a:ext>
            </a:extLst>
          </a:blip>
          <a:stretch>
            <a:fillRect/>
          </a:stretch>
        </p:blipFill>
        <p:spPr>
          <a:xfrm>
            <a:off x="5170161" y="511159"/>
            <a:ext cx="4426069" cy="4403371"/>
          </a:xfrm>
          <a:prstGeom prst="rect">
            <a:avLst/>
          </a:prstGeom>
        </p:spPr>
      </p:pic>
    </p:spTree>
    <p:extLst>
      <p:ext uri="{BB962C8B-B14F-4D97-AF65-F5344CB8AC3E}">
        <p14:creationId xmlns:p14="http://schemas.microsoft.com/office/powerpoint/2010/main" xmlns="" val="264951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230150"/>
            <a:ext cx="8153400" cy="3618970"/>
          </a:xfrm>
        </p:spPr>
        <p:txBody>
          <a:bodyPr>
            <a:normAutofit/>
          </a:bodyPr>
          <a:lstStyle>
            <a:lvl1pPr>
              <a:defRPr sz="2200" b="0" i="0">
                <a:solidFill>
                  <a:srgbClr val="595959"/>
                </a:solidFill>
                <a:latin typeface="Arial"/>
                <a:cs typeface="Arial"/>
              </a:defRPr>
            </a:lvl1pPr>
            <a:lvl2pPr>
              <a:defRPr sz="2000" b="0" i="0">
                <a:solidFill>
                  <a:srgbClr val="595959"/>
                </a:solidFill>
                <a:latin typeface="Arial"/>
                <a:cs typeface="Arial"/>
              </a:defRPr>
            </a:lvl2pPr>
            <a:lvl3pPr>
              <a:defRPr sz="1800" b="0" i="0">
                <a:solidFill>
                  <a:srgbClr val="595959"/>
                </a:solidFill>
                <a:latin typeface="Arial"/>
                <a:cs typeface="Arial"/>
              </a:defRPr>
            </a:lvl3pPr>
            <a:lvl4pPr>
              <a:defRPr sz="1600" b="0" i="0">
                <a:solidFill>
                  <a:srgbClr val="595959"/>
                </a:solidFill>
                <a:latin typeface="Arial"/>
                <a:cs typeface="Arial"/>
              </a:defRPr>
            </a:lvl4pPr>
            <a:lvl5pPr>
              <a:defRPr sz="1400" b="0" i="0">
                <a:solidFill>
                  <a:srgbClr val="59595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idx="10"/>
          </p:nvPr>
        </p:nvSpPr>
        <p:spPr>
          <a:xfrm>
            <a:off x="502920" y="822960"/>
            <a:ext cx="8153400" cy="328970"/>
          </a:xfrm>
        </p:spPr>
        <p:txBody>
          <a:bodyPr anchor="t">
            <a:noAutofit/>
          </a:bodyPr>
          <a:lstStyle>
            <a:lvl1pPr marL="0" indent="0">
              <a:buNone/>
              <a:defRPr sz="1800" b="0" i="0" cap="all">
                <a:solidFill>
                  <a:srgbClr val="1269F4"/>
                </a:solidFill>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Title 1"/>
          <p:cNvSpPr>
            <a:spLocks noGrp="1"/>
          </p:cNvSpPr>
          <p:nvPr>
            <p:ph type="title"/>
          </p:nvPr>
        </p:nvSpPr>
        <p:spPr>
          <a:xfrm>
            <a:off x="502920" y="283464"/>
            <a:ext cx="7924800" cy="536575"/>
          </a:xfrm>
        </p:spPr>
        <p:txBody>
          <a:bodyPr anchor="t">
            <a:noAutofit/>
          </a:bodyPr>
          <a:lstStyle>
            <a:lvl1pPr>
              <a:defRPr sz="3200" b="0" i="0">
                <a:latin typeface="Arial"/>
                <a:cs typeface="Arial"/>
              </a:defRPr>
            </a:lvl1pPr>
          </a:lstStyle>
          <a:p>
            <a:r>
              <a:rPr lang="en-US" dirty="0" smtClean="0"/>
              <a:t>Click to edit Master title style</a:t>
            </a:r>
            <a:endParaRPr lang="en-US" dirty="0"/>
          </a:p>
        </p:txBody>
      </p:sp>
      <p:sp>
        <p:nvSpPr>
          <p:cNvPr id="10" name="Rectangle 9"/>
          <p:cNvSpPr/>
          <p:nvPr/>
        </p:nvSpPr>
        <p:spPr>
          <a:xfrm>
            <a:off x="6497866" y="4933950"/>
            <a:ext cx="2569934" cy="184666"/>
          </a:xfrm>
          <a:prstGeom prst="rect">
            <a:avLst/>
          </a:prstGeom>
        </p:spPr>
        <p:txBody>
          <a:bodyPr wrap="none" lIns="91438" tIns="45719" rIns="91438" bIns="45719">
            <a:spAutoFit/>
          </a:bodyPr>
          <a:lstStyle/>
          <a:p>
            <a:pPr algn="r"/>
            <a:r>
              <a:rPr lang="en-US" sz="600" b="0" i="0" dirty="0" smtClean="0">
                <a:solidFill>
                  <a:schemeClr val="tx1">
                    <a:lumMod val="60000"/>
                    <a:lumOff val="40000"/>
                  </a:schemeClr>
                </a:solidFill>
                <a:latin typeface="Gotham-Light"/>
                <a:cs typeface="Gotham-Light"/>
              </a:rPr>
              <a:t>© 2009-2014 </a:t>
            </a:r>
            <a:r>
              <a:rPr lang="en-US" sz="600" b="0" i="0" dirty="0" err="1" smtClean="0">
                <a:solidFill>
                  <a:schemeClr val="tx1">
                    <a:lumMod val="60000"/>
                    <a:lumOff val="40000"/>
                  </a:schemeClr>
                </a:solidFill>
                <a:latin typeface="Gotham-Light"/>
                <a:cs typeface="Gotham-Light"/>
              </a:rPr>
              <a:t>Phunware</a:t>
            </a:r>
            <a:r>
              <a:rPr lang="en-US" sz="600" b="0" i="0" dirty="0" smtClean="0">
                <a:solidFill>
                  <a:schemeClr val="tx1">
                    <a:lumMod val="60000"/>
                    <a:lumOff val="40000"/>
                  </a:schemeClr>
                </a:solidFill>
                <a:latin typeface="Gotham-Light"/>
                <a:cs typeface="Gotham-Light"/>
              </a:rPr>
              <a:t>, Inc. CONFIDENTIAL &amp; PROPRIETARY </a:t>
            </a:r>
            <a:endParaRPr lang="en-US" sz="600" b="0" i="0" dirty="0">
              <a:solidFill>
                <a:schemeClr val="tx1">
                  <a:lumMod val="60000"/>
                  <a:lumOff val="40000"/>
                </a:schemeClr>
              </a:solidFill>
              <a:latin typeface="Gotham-Light"/>
              <a:cs typeface="Gotham-Light"/>
            </a:endParaRPr>
          </a:p>
        </p:txBody>
      </p:sp>
      <p:sp>
        <p:nvSpPr>
          <p:cNvPr id="11" name="Rectangle 10"/>
          <p:cNvSpPr/>
          <p:nvPr/>
        </p:nvSpPr>
        <p:spPr>
          <a:xfrm>
            <a:off x="198351" y="4933950"/>
            <a:ext cx="917019" cy="184666"/>
          </a:xfrm>
          <a:prstGeom prst="rect">
            <a:avLst/>
          </a:prstGeom>
        </p:spPr>
        <p:txBody>
          <a:bodyPr wrap="none" lIns="91438" tIns="45719" rIns="91438" bIns="45719">
            <a:spAutoFit/>
          </a:bodyPr>
          <a:lstStyle/>
          <a:p>
            <a:pPr lvl="0" algn="l"/>
            <a:fld id="{F53B2052-117D-3F4A-AC82-CBE22230A937}" type="slidenum">
              <a:rPr lang="en-US" sz="600" b="0" i="0" smtClean="0">
                <a:solidFill>
                  <a:schemeClr val="tx1">
                    <a:lumMod val="60000"/>
                    <a:lumOff val="40000"/>
                  </a:schemeClr>
                </a:solidFill>
                <a:latin typeface="Gotham-Light"/>
                <a:cs typeface="Gotham-Light"/>
              </a:rPr>
              <a:pPr lvl="0" algn="l"/>
              <a:t>‹#›</a:t>
            </a:fld>
            <a:r>
              <a:rPr lang="en-US" sz="600" b="0" i="0" dirty="0" smtClean="0">
                <a:solidFill>
                  <a:schemeClr val="tx1">
                    <a:lumMod val="60000"/>
                    <a:lumOff val="40000"/>
                  </a:schemeClr>
                </a:solidFill>
                <a:latin typeface="Gotham-Light"/>
                <a:cs typeface="Gotham-Light"/>
              </a:rPr>
              <a:t> | </a:t>
            </a:r>
            <a:r>
              <a:rPr lang="en-US" sz="600" b="0" i="0" dirty="0" err="1" smtClean="0">
                <a:solidFill>
                  <a:schemeClr val="tx1">
                    <a:lumMod val="60000"/>
                    <a:lumOff val="40000"/>
                  </a:schemeClr>
                </a:solidFill>
                <a:latin typeface="Gotham-Light"/>
                <a:cs typeface="Gotham-Light"/>
              </a:rPr>
              <a:t>phunware.com</a:t>
            </a:r>
            <a:endParaRPr lang="en-US" sz="600" b="0" i="0" dirty="0">
              <a:solidFill>
                <a:schemeClr val="tx1">
                  <a:lumMod val="60000"/>
                  <a:lumOff val="40000"/>
                </a:schemeClr>
              </a:solidFill>
              <a:latin typeface="Gotham-Light"/>
              <a:cs typeface="Gotham-Light"/>
            </a:endParaRP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xmlns=""/>
              </a:ext>
            </a:extLst>
          </a:blip>
          <a:srcRect l="14594" t="12210" r="11267" b="10334"/>
          <a:stretch/>
        </p:blipFill>
        <p:spPr>
          <a:xfrm>
            <a:off x="8516398" y="191640"/>
            <a:ext cx="475202" cy="475110"/>
          </a:xfrm>
          <a:prstGeom prst="rect">
            <a:avLst/>
          </a:prstGeom>
        </p:spPr>
      </p:pic>
    </p:spTree>
    <p:extLst>
      <p:ext uri="{BB962C8B-B14F-4D97-AF65-F5344CB8AC3E}">
        <p14:creationId xmlns:p14="http://schemas.microsoft.com/office/powerpoint/2010/main" xmlns="" val="3917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65446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83464"/>
            <a:ext cx="8229600" cy="536575"/>
          </a:xfrm>
          <a:prstGeom prst="rect">
            <a:avLst/>
          </a:prstGeom>
        </p:spPr>
        <p:txBody>
          <a:bodyPr vert="horz" lIns="91438" tIns="45719" rIns="91438" bIns="4571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819150"/>
            <a:ext cx="8229600" cy="3886200"/>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7060943"/>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69" r:id="rId3"/>
    <p:sldLayoutId id="2147483671" r:id="rId4"/>
    <p:sldLayoutId id="2147483672" r:id="rId5"/>
    <p:sldLayoutId id="2147483677" r:id="rId6"/>
  </p:sldLayoutIdLst>
  <p:txStyles>
    <p:titleStyle>
      <a:lvl1pPr algn="l" defTabSz="457189" rtl="0" eaLnBrk="1" latinLnBrk="0" hangingPunct="1">
        <a:spcBef>
          <a:spcPct val="0"/>
        </a:spcBef>
        <a:buNone/>
        <a:defRPr sz="2800" kern="1200">
          <a:solidFill>
            <a:srgbClr val="1269F4"/>
          </a:solidFill>
          <a:latin typeface="Arial"/>
          <a:ea typeface="+mj-ea"/>
          <a:cs typeface="Arial"/>
        </a:defRPr>
      </a:lvl1pPr>
    </p:titleStyle>
    <p:bodyStyle>
      <a:lvl1pPr marL="166684" indent="-166684" algn="l" defTabSz="457189" rtl="0" eaLnBrk="1" latinLnBrk="0" hangingPunct="1">
        <a:spcBef>
          <a:spcPct val="20000"/>
        </a:spcBef>
        <a:buSzPct val="60000"/>
        <a:buFont typeface="Arial"/>
        <a:buChar char="•"/>
        <a:defRPr sz="2400" kern="1200">
          <a:solidFill>
            <a:schemeClr val="accent6">
              <a:lumMod val="65000"/>
              <a:lumOff val="35000"/>
            </a:schemeClr>
          </a:solidFill>
          <a:latin typeface="Arial"/>
          <a:ea typeface="+mn-ea"/>
          <a:cs typeface="Arial"/>
        </a:defRPr>
      </a:lvl1pPr>
      <a:lvl2pPr marL="461952" indent="-171446" algn="l" defTabSz="457189" rtl="0" eaLnBrk="1" latinLnBrk="0" hangingPunct="1">
        <a:spcBef>
          <a:spcPct val="20000"/>
        </a:spcBef>
        <a:buSzPct val="60000"/>
        <a:buFont typeface="Arial"/>
        <a:buChar char="•"/>
        <a:defRPr sz="2000" kern="1200">
          <a:solidFill>
            <a:schemeClr val="accent6">
              <a:lumMod val="65000"/>
              <a:lumOff val="35000"/>
            </a:schemeClr>
          </a:solidFill>
          <a:latin typeface="Arial"/>
          <a:ea typeface="+mn-ea"/>
          <a:cs typeface="Arial"/>
        </a:defRPr>
      </a:lvl2pPr>
      <a:lvl3pPr marL="628634" indent="-111122" algn="l" defTabSz="457189" rtl="0" eaLnBrk="1" latinLnBrk="0" hangingPunct="1">
        <a:spcBef>
          <a:spcPct val="20000"/>
        </a:spcBef>
        <a:buSzPct val="60000"/>
        <a:buFont typeface="Arial"/>
        <a:buChar char="•"/>
        <a:defRPr sz="1800" kern="1200">
          <a:solidFill>
            <a:schemeClr val="accent6">
              <a:lumMod val="65000"/>
              <a:lumOff val="35000"/>
            </a:schemeClr>
          </a:solidFill>
          <a:latin typeface="Arial"/>
          <a:ea typeface="+mn-ea"/>
          <a:cs typeface="Arial"/>
        </a:defRPr>
      </a:lvl3pPr>
      <a:lvl4pPr marL="858816" indent="-115885" algn="l" defTabSz="457189" rtl="0" eaLnBrk="1" latinLnBrk="0" hangingPunct="1">
        <a:spcBef>
          <a:spcPct val="20000"/>
        </a:spcBef>
        <a:buSzPct val="60000"/>
        <a:buFont typeface="Arial"/>
        <a:buChar char="•"/>
        <a:defRPr sz="1600" kern="1200">
          <a:solidFill>
            <a:schemeClr val="accent6">
              <a:lumMod val="65000"/>
              <a:lumOff val="35000"/>
            </a:schemeClr>
          </a:solidFill>
          <a:latin typeface="Arial"/>
          <a:ea typeface="+mn-ea"/>
          <a:cs typeface="Arial"/>
        </a:defRPr>
      </a:lvl4pPr>
      <a:lvl5pPr marL="1025499" indent="-107947" algn="l" defTabSz="457189" rtl="0" eaLnBrk="1" latinLnBrk="0" hangingPunct="1">
        <a:spcBef>
          <a:spcPct val="20000"/>
        </a:spcBef>
        <a:buSzPct val="60000"/>
        <a:buFont typeface="Arial"/>
        <a:buChar char="•"/>
        <a:defRPr sz="1600" kern="1200">
          <a:solidFill>
            <a:schemeClr val="accent6">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www.phunware.com" TargetMode="External"/><Relationship Id="rId2" Type="http://schemas.openxmlformats.org/officeDocument/2006/relationships/hyperlink" Target="mailto:info@phunware.com" TargetMode="Externa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8.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9.jpeg"/><Relationship Id="rId4" Type="http://schemas.openxmlformats.org/officeDocument/2006/relationships/image" Target="../media/image11.jpeg"/><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978" y="2580914"/>
            <a:ext cx="4842025" cy="494494"/>
          </a:xfrm>
          <a:prstGeom prst="rect">
            <a:avLst/>
          </a:prstGeom>
          <a:noFill/>
        </p:spPr>
        <p:txBody>
          <a:bodyPr wrap="square" rtlCol="0">
            <a:spAutoFit/>
          </a:bodyPr>
          <a:lstStyle/>
          <a:p>
            <a:pPr algn="r">
              <a:lnSpc>
                <a:spcPct val="80000"/>
              </a:lnSpc>
            </a:pPr>
            <a:endParaRPr lang="en-US" sz="1600" dirty="0">
              <a:solidFill>
                <a:schemeClr val="tx1"/>
              </a:solidFill>
            </a:endParaRPr>
          </a:p>
          <a:p>
            <a:pPr algn="r">
              <a:lnSpc>
                <a:spcPct val="80000"/>
              </a:lnSpc>
            </a:pPr>
            <a:r>
              <a:rPr lang="en-US" sz="1600" dirty="0" smtClean="0">
                <a:solidFill>
                  <a:schemeClr val="tx1"/>
                </a:solidFill>
              </a:rPr>
              <a:t>by Robert Tabb, Director of Healthcare</a:t>
            </a:r>
            <a:endParaRPr lang="en-US" sz="1600" dirty="0">
              <a:solidFill>
                <a:schemeClr val="tx1"/>
              </a:solidFill>
            </a:endParaRPr>
          </a:p>
        </p:txBody>
      </p:sp>
      <p:sp>
        <p:nvSpPr>
          <p:cNvPr id="5" name="Title 1"/>
          <p:cNvSpPr>
            <a:spLocks noGrp="1"/>
          </p:cNvSpPr>
          <p:nvPr>
            <p:ph type="title" idx="4294967295"/>
          </p:nvPr>
        </p:nvSpPr>
        <p:spPr>
          <a:xfrm>
            <a:off x="1219200" y="1858963"/>
            <a:ext cx="7924800" cy="536575"/>
          </a:xfrm>
        </p:spPr>
        <p:txBody>
          <a:bodyPr>
            <a:noAutofit/>
          </a:bodyPr>
          <a:lstStyle/>
          <a:p>
            <a:r>
              <a:rPr lang="en-US" sz="3600" dirty="0" smtClean="0"/>
              <a:t>Patient </a:t>
            </a:r>
            <a:r>
              <a:rPr lang="en-US" sz="3600" dirty="0" err="1" smtClean="0"/>
              <a:t>Wayfinding</a:t>
            </a:r>
            <a:r>
              <a:rPr lang="en-US" sz="3600" dirty="0" smtClean="0"/>
              <a:t> Overview</a:t>
            </a:r>
            <a:endParaRPr lang="en-US" sz="3600" dirty="0"/>
          </a:p>
        </p:txBody>
      </p:sp>
      <p:pic>
        <p:nvPicPr>
          <p:cNvPr id="6" name="Picture 5"/>
          <p:cNvPicPr>
            <a:picLocks noChangeAspect="1"/>
          </p:cNvPicPr>
          <p:nvPr/>
        </p:nvPicPr>
        <p:blipFill>
          <a:blip r:embed="rId2" cstate="print"/>
          <a:stretch>
            <a:fillRect/>
          </a:stretch>
        </p:blipFill>
        <p:spPr>
          <a:xfrm>
            <a:off x="0" y="0"/>
            <a:ext cx="3446954" cy="1077173"/>
          </a:xfrm>
          <a:prstGeom prst="rect">
            <a:avLst/>
          </a:prstGeom>
        </p:spPr>
      </p:pic>
    </p:spTree>
    <p:extLst>
      <p:ext uri="{BB962C8B-B14F-4D97-AF65-F5344CB8AC3E}">
        <p14:creationId xmlns:p14="http://schemas.microsoft.com/office/powerpoint/2010/main" xmlns="" val="3414564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5" name="Group 4"/>
          <p:cNvGrpSpPr/>
          <p:nvPr/>
        </p:nvGrpSpPr>
        <p:grpSpPr>
          <a:xfrm>
            <a:off x="0" y="0"/>
            <a:ext cx="9144000" cy="5143500"/>
            <a:chOff x="0" y="0"/>
            <a:chExt cx="9144000" cy="5143500"/>
          </a:xfrm>
        </p:grpSpPr>
        <p:pic>
          <p:nvPicPr>
            <p:cNvPr id="3" name="Picture 2"/>
            <p:cNvPicPr>
              <a:picLocks noChangeAspect="1"/>
            </p:cNvPicPr>
            <p:nvPr/>
          </p:nvPicPr>
          <p:blipFill>
            <a:blip r:embed="rId3" cstate="print"/>
            <a:stretch>
              <a:fillRect/>
            </a:stretch>
          </p:blipFill>
          <p:spPr>
            <a:xfrm>
              <a:off x="0" y="0"/>
              <a:ext cx="9144000" cy="5143500"/>
            </a:xfrm>
            <a:prstGeom prst="rect">
              <a:avLst/>
            </a:prstGeom>
          </p:spPr>
        </p:pic>
        <p:pic>
          <p:nvPicPr>
            <p:cNvPr id="4"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r="67857" b="17003"/>
            <a:stretch/>
          </p:blipFill>
          <p:spPr bwMode="auto">
            <a:xfrm>
              <a:off x="3292236" y="781534"/>
              <a:ext cx="5213176" cy="413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 name="Picture 5" descr="iPhone-Parking.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8849" y="1901148"/>
            <a:ext cx="1458188" cy="3061623"/>
          </a:xfrm>
          <a:prstGeom prst="rect">
            <a:avLst/>
          </a:prstGeom>
        </p:spPr>
      </p:pic>
    </p:spTree>
    <p:extLst>
      <p:ext uri="{BB962C8B-B14F-4D97-AF65-F5344CB8AC3E}">
        <p14:creationId xmlns:p14="http://schemas.microsoft.com/office/powerpoint/2010/main" xmlns="" val="1295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a:xfrm>
            <a:off x="502919" y="283464"/>
            <a:ext cx="7924800" cy="536575"/>
          </a:xfrm>
        </p:spPr>
        <p:txBody>
          <a:bodyPr>
            <a:normAutofit/>
          </a:bodyPr>
          <a:lstStyle/>
          <a:p>
            <a:pPr algn="l" eaLnBrk="1" hangingPunct="1"/>
            <a:r>
              <a:rPr lang="en-US" dirty="0" smtClean="0">
                <a:solidFill>
                  <a:srgbClr val="3366FF"/>
                </a:solidFill>
                <a:latin typeface="Arial"/>
                <a:cs typeface="Arial"/>
              </a:rPr>
              <a:t>User Friendly Map Editor Portal </a:t>
            </a:r>
            <a:endParaRPr lang="en-US" dirty="0">
              <a:solidFill>
                <a:srgbClr val="3366FF"/>
              </a:solidFill>
              <a:latin typeface="Arial"/>
              <a:cs typeface="Arial"/>
            </a:endParaRPr>
          </a:p>
        </p:txBody>
      </p:sp>
      <p:sp>
        <p:nvSpPr>
          <p:cNvPr id="2" name="TextBox 1"/>
          <p:cNvSpPr txBox="1"/>
          <p:nvPr/>
        </p:nvSpPr>
        <p:spPr>
          <a:xfrm>
            <a:off x="502919" y="820039"/>
            <a:ext cx="6406845" cy="842795"/>
          </a:xfrm>
          <a:prstGeom prst="rect">
            <a:avLst/>
          </a:prstGeom>
          <a:noFill/>
        </p:spPr>
        <p:txBody>
          <a:bodyPr wrap="square" rtlCol="0">
            <a:spAutoFit/>
          </a:bodyPr>
          <a:lstStyle/>
          <a:p>
            <a:pPr algn="l" defTabSz="457189" rtl="0">
              <a:lnSpc>
                <a:spcPct val="110000"/>
              </a:lnSpc>
              <a:spcBef>
                <a:spcPct val="20000"/>
              </a:spcBef>
              <a:buSzPct val="60000"/>
            </a:pPr>
            <a:r>
              <a:rPr lang="en-US" sz="1400" kern="1200" dirty="0">
                <a:solidFill>
                  <a:schemeClr val="accent6">
                    <a:lumMod val="65000"/>
                    <a:lumOff val="35000"/>
                  </a:schemeClr>
                </a:solidFill>
                <a:latin typeface="Arial"/>
                <a:ea typeface="+mn-ea"/>
                <a:cs typeface="Arial"/>
              </a:rPr>
              <a:t>Hospital Administrators can update the facility map to reflect changes like hallway closures and staff only areas without relying on developer resources.</a:t>
            </a:r>
          </a:p>
          <a:p>
            <a:pPr algn="l" defTabSz="457189" rtl="0">
              <a:lnSpc>
                <a:spcPct val="110000"/>
              </a:lnSpc>
              <a:spcBef>
                <a:spcPct val="20000"/>
              </a:spcBef>
              <a:buSzPct val="60000"/>
            </a:pPr>
            <a:endParaRPr lang="en-US" sz="1400" kern="1200" dirty="0">
              <a:solidFill>
                <a:schemeClr val="accent6">
                  <a:lumMod val="65000"/>
                  <a:lumOff val="35000"/>
                </a:schemeClr>
              </a:solidFill>
              <a:latin typeface="Arial"/>
              <a:ea typeface="+mn-ea"/>
              <a:cs typeface="Arial"/>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0129" y="1552152"/>
            <a:ext cx="7586975" cy="31345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1756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69630" y="980616"/>
            <a:ext cx="3626867" cy="4915200"/>
          </a:xfrm>
          <a:prstGeom prst="roundRect">
            <a:avLst>
              <a:gd name="adj" fmla="val 12207"/>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baseline="-25000">
              <a:solidFill>
                <a:schemeClr val="dk1"/>
              </a:solidFill>
            </a:endParaRPr>
          </a:p>
        </p:txBody>
      </p:sp>
      <p:sp>
        <p:nvSpPr>
          <p:cNvPr id="3" name="Rectangle 2"/>
          <p:cNvSpPr/>
          <p:nvPr/>
        </p:nvSpPr>
        <p:spPr>
          <a:xfrm>
            <a:off x="4223228" y="1127640"/>
            <a:ext cx="4321942" cy="3508653"/>
          </a:xfrm>
          <a:prstGeom prst="rect">
            <a:avLst/>
          </a:prstGeom>
        </p:spPr>
        <p:txBody>
          <a:bodyPr wrap="square">
            <a:spAutoFit/>
          </a:bodyPr>
          <a:lstStyle/>
          <a:p>
            <a:pPr algn="l">
              <a:spcAft>
                <a:spcPts val="600"/>
              </a:spcAft>
            </a:pPr>
            <a:r>
              <a:rPr lang="en-US" sz="1900" b="1" dirty="0" smtClean="0">
                <a:solidFill>
                  <a:srgbClr val="1269F4"/>
                </a:solidFill>
                <a:latin typeface="Arial"/>
                <a:cs typeface="Arial"/>
              </a:rPr>
              <a:t>Manage Patient Outreach </a:t>
            </a:r>
          </a:p>
          <a:p>
            <a:pPr marL="346075" lvl="1" indent="-223838" algn="l">
              <a:buFont typeface="Arial"/>
              <a:buChar char="•"/>
            </a:pPr>
            <a:r>
              <a:rPr lang="en-US" sz="1400" dirty="0">
                <a:solidFill>
                  <a:srgbClr val="595959"/>
                </a:solidFill>
                <a:latin typeface="Arial"/>
                <a:cs typeface="Arial"/>
              </a:rPr>
              <a:t>Event Promotion </a:t>
            </a:r>
            <a:endParaRPr lang="en-US" sz="1400" dirty="0" smtClean="0">
              <a:solidFill>
                <a:srgbClr val="595959"/>
              </a:solidFill>
              <a:latin typeface="Arial"/>
              <a:cs typeface="Arial"/>
            </a:endParaRPr>
          </a:p>
          <a:p>
            <a:pPr marL="346075" lvl="1" indent="-223838" algn="l">
              <a:buFont typeface="Arial"/>
              <a:buChar char="•"/>
            </a:pPr>
            <a:r>
              <a:rPr lang="en-US" sz="1400" dirty="0" smtClean="0">
                <a:solidFill>
                  <a:srgbClr val="595959"/>
                </a:solidFill>
                <a:latin typeface="Arial"/>
                <a:cs typeface="Arial"/>
              </a:rPr>
              <a:t>Alerts </a:t>
            </a:r>
          </a:p>
          <a:p>
            <a:pPr marL="346075" lvl="1" indent="-223838" algn="l">
              <a:buFont typeface="Arial"/>
              <a:buChar char="•"/>
            </a:pPr>
            <a:r>
              <a:rPr lang="en-US" sz="1400" dirty="0" smtClean="0">
                <a:solidFill>
                  <a:srgbClr val="595959"/>
                </a:solidFill>
                <a:latin typeface="Arial"/>
                <a:cs typeface="Arial"/>
              </a:rPr>
              <a:t>Push Notifications </a:t>
            </a:r>
          </a:p>
          <a:p>
            <a:pPr marL="346075" lvl="1" indent="-223838" algn="l">
              <a:buFont typeface="Arial"/>
              <a:buChar char="•"/>
            </a:pPr>
            <a:r>
              <a:rPr lang="en-US" sz="1400" dirty="0" smtClean="0">
                <a:solidFill>
                  <a:srgbClr val="595959"/>
                </a:solidFill>
                <a:latin typeface="Arial"/>
                <a:cs typeface="Arial"/>
              </a:rPr>
              <a:t>Curated Content </a:t>
            </a:r>
            <a:endParaRPr lang="en-US" sz="1400" b="1" dirty="0" smtClean="0">
              <a:solidFill>
                <a:srgbClr val="595959"/>
              </a:solidFill>
              <a:latin typeface="Arial"/>
              <a:cs typeface="Arial"/>
            </a:endParaRPr>
          </a:p>
          <a:p>
            <a:pPr algn="l">
              <a:spcBef>
                <a:spcPts val="1200"/>
              </a:spcBef>
              <a:spcAft>
                <a:spcPts val="600"/>
              </a:spcAft>
            </a:pPr>
            <a:r>
              <a:rPr lang="en-US" sz="1900" b="1" dirty="0" smtClean="0">
                <a:solidFill>
                  <a:srgbClr val="1269F4"/>
                </a:solidFill>
                <a:latin typeface="Arial"/>
                <a:cs typeface="Arial"/>
              </a:rPr>
              <a:t>Improve and Streamline Wayfinding </a:t>
            </a:r>
          </a:p>
          <a:p>
            <a:pPr marL="346075" lvl="1" indent="-223838" algn="l">
              <a:spcAft>
                <a:spcPts val="600"/>
              </a:spcAft>
              <a:buFont typeface="Arial"/>
              <a:buChar char="•"/>
            </a:pPr>
            <a:r>
              <a:rPr lang="en-US" sz="1400" b="1" dirty="0" smtClean="0">
                <a:solidFill>
                  <a:srgbClr val="595959"/>
                </a:solidFill>
                <a:latin typeface="Arial"/>
                <a:cs typeface="Arial"/>
              </a:rPr>
              <a:t>Easily integrate</a:t>
            </a:r>
            <a:r>
              <a:rPr lang="en-US" sz="1400" dirty="0">
                <a:solidFill>
                  <a:srgbClr val="595959"/>
                </a:solidFill>
                <a:latin typeface="Arial"/>
                <a:cs typeface="Arial"/>
              </a:rPr>
              <a:t> </a:t>
            </a:r>
            <a:r>
              <a:rPr lang="en-US" sz="1400" dirty="0" smtClean="0">
                <a:solidFill>
                  <a:srgbClr val="595959"/>
                </a:solidFill>
                <a:latin typeface="Arial"/>
                <a:cs typeface="Arial"/>
              </a:rPr>
              <a:t>with existing wayfinding</a:t>
            </a:r>
            <a:r>
              <a:rPr lang="en-US" sz="1400" dirty="0">
                <a:solidFill>
                  <a:srgbClr val="595959"/>
                </a:solidFill>
                <a:latin typeface="Arial"/>
                <a:cs typeface="Arial"/>
              </a:rPr>
              <a:t> </a:t>
            </a:r>
            <a:r>
              <a:rPr lang="en-US" sz="1400" dirty="0" smtClean="0">
                <a:solidFill>
                  <a:srgbClr val="595959"/>
                </a:solidFill>
                <a:latin typeface="Arial"/>
                <a:cs typeface="Arial"/>
              </a:rPr>
              <a:t>strategies </a:t>
            </a:r>
          </a:p>
          <a:p>
            <a:pPr marL="346075" lvl="3" indent="-223838" algn="l">
              <a:spcAft>
                <a:spcPts val="600"/>
              </a:spcAft>
              <a:buFont typeface="Arial"/>
              <a:buChar char="•"/>
            </a:pPr>
            <a:r>
              <a:rPr lang="en-US" sz="1400" dirty="0">
                <a:solidFill>
                  <a:srgbClr val="595959"/>
                </a:solidFill>
                <a:latin typeface="Arial"/>
                <a:cs typeface="Arial"/>
              </a:rPr>
              <a:t>C</a:t>
            </a:r>
            <a:r>
              <a:rPr lang="en-US" sz="1400" dirty="0" smtClean="0">
                <a:solidFill>
                  <a:srgbClr val="595959"/>
                </a:solidFill>
                <a:latin typeface="Arial"/>
                <a:cs typeface="Arial"/>
              </a:rPr>
              <a:t>ampus maps can be </a:t>
            </a:r>
            <a:r>
              <a:rPr lang="en-US" sz="1400" b="1" dirty="0" smtClean="0">
                <a:solidFill>
                  <a:srgbClr val="595959"/>
                </a:solidFill>
                <a:latin typeface="Arial"/>
                <a:cs typeface="Arial"/>
              </a:rPr>
              <a:t>easily updated </a:t>
            </a:r>
            <a:r>
              <a:rPr lang="en-US" sz="1400" dirty="0" smtClean="0">
                <a:solidFill>
                  <a:srgbClr val="595959"/>
                </a:solidFill>
                <a:latin typeface="Arial"/>
                <a:cs typeface="Arial"/>
              </a:rPr>
              <a:t>in the cloud to </a:t>
            </a:r>
            <a:r>
              <a:rPr lang="en-US" sz="1400" dirty="0">
                <a:solidFill>
                  <a:srgbClr val="595959"/>
                </a:solidFill>
                <a:latin typeface="Arial"/>
                <a:cs typeface="Arial"/>
              </a:rPr>
              <a:t>d</a:t>
            </a:r>
            <a:r>
              <a:rPr lang="en-US" sz="1400" dirty="0" smtClean="0">
                <a:solidFill>
                  <a:srgbClr val="595959"/>
                </a:solidFill>
                <a:latin typeface="Arial"/>
                <a:cs typeface="Arial"/>
              </a:rPr>
              <a:t>isplay facility closures, staff only areas,  Points of Interest and more </a:t>
            </a:r>
            <a:endParaRPr lang="en-US" sz="1400" dirty="0">
              <a:solidFill>
                <a:srgbClr val="595959"/>
              </a:solidFill>
              <a:latin typeface="Arial"/>
              <a:cs typeface="Arial"/>
            </a:endParaRPr>
          </a:p>
          <a:p>
            <a:pPr marL="346075" indent="-223838" algn="l">
              <a:spcAft>
                <a:spcPts val="600"/>
              </a:spcAft>
              <a:buFont typeface="Arial"/>
              <a:buChar char="•"/>
            </a:pPr>
            <a:r>
              <a:rPr lang="en-US" sz="1400" b="1" dirty="0" smtClean="0">
                <a:solidFill>
                  <a:srgbClr val="595959"/>
                </a:solidFill>
                <a:latin typeface="Arial"/>
                <a:cs typeface="Arial"/>
              </a:rPr>
              <a:t>Make informed decisions </a:t>
            </a:r>
            <a:r>
              <a:rPr lang="en-US" sz="1400" dirty="0" smtClean="0">
                <a:solidFill>
                  <a:srgbClr val="595959"/>
                </a:solidFill>
                <a:latin typeface="Arial"/>
                <a:cs typeface="Arial"/>
              </a:rPr>
              <a:t>with advanced analytics</a:t>
            </a:r>
          </a:p>
        </p:txBody>
      </p:sp>
      <p:sp>
        <p:nvSpPr>
          <p:cNvPr id="4" name="Title 1"/>
          <p:cNvSpPr txBox="1">
            <a:spLocks/>
          </p:cNvSpPr>
          <p:nvPr/>
        </p:nvSpPr>
        <p:spPr>
          <a:xfrm>
            <a:off x="502919" y="269748"/>
            <a:ext cx="7315200" cy="5394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2600" dirty="0" smtClean="0">
                <a:solidFill>
                  <a:srgbClr val="3366FF"/>
                </a:solidFill>
                <a:latin typeface="Arial"/>
                <a:cs typeface="Arial"/>
              </a:rPr>
              <a:t>Benefits </a:t>
            </a:r>
            <a:r>
              <a:rPr lang="en-US" sz="2600" dirty="0">
                <a:solidFill>
                  <a:srgbClr val="3366FF"/>
                </a:solidFill>
                <a:latin typeface="Arial"/>
                <a:cs typeface="Arial"/>
              </a:rPr>
              <a:t>for Hospital Administrators</a:t>
            </a:r>
          </a:p>
        </p:txBody>
      </p:sp>
      <p:grpSp>
        <p:nvGrpSpPr>
          <p:cNvPr id="5" name="Group 4"/>
          <p:cNvGrpSpPr/>
          <p:nvPr/>
        </p:nvGrpSpPr>
        <p:grpSpPr>
          <a:xfrm>
            <a:off x="-877062" y="263154"/>
            <a:ext cx="4698317" cy="4457782"/>
            <a:chOff x="-720165" y="381948"/>
            <a:chExt cx="4566451" cy="4332667"/>
          </a:xfrm>
        </p:grpSpPr>
        <p:pic>
          <p:nvPicPr>
            <p:cNvPr id="2" name="Picture 1" descr="Slider-iPad-Analytic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0165" y="1492742"/>
              <a:ext cx="4566451" cy="3221873"/>
            </a:xfrm>
            <a:prstGeom prst="rect">
              <a:avLst/>
            </a:prstGeom>
          </p:spPr>
        </p:pic>
        <p:pic>
          <p:nvPicPr>
            <p:cNvPr id="7" name="Picture 6" descr="web_analytics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21453" y="381948"/>
              <a:ext cx="2472340" cy="4120564"/>
            </a:xfrm>
            <a:prstGeom prst="rect">
              <a:avLst/>
            </a:prstGeom>
          </p:spPr>
        </p:pic>
      </p:grpSp>
      <p:sp>
        <p:nvSpPr>
          <p:cNvPr id="11" name="Rectangle 10"/>
          <p:cNvSpPr/>
          <p:nvPr/>
        </p:nvSpPr>
        <p:spPr>
          <a:xfrm>
            <a:off x="198351" y="4933950"/>
            <a:ext cx="917019" cy="184666"/>
          </a:xfrm>
          <a:prstGeom prst="rect">
            <a:avLst/>
          </a:prstGeom>
        </p:spPr>
        <p:txBody>
          <a:bodyPr wrap="none" lIns="91438" tIns="45719" rIns="91438" bIns="45719">
            <a:spAutoFit/>
          </a:bodyPr>
          <a:lstStyle/>
          <a:p>
            <a:pPr lvl="0" algn="l"/>
            <a:fld id="{F53B2052-117D-3F4A-AC82-CBE22230A937}" type="slidenum">
              <a:rPr lang="en-US" sz="600" b="0" i="0" smtClean="0">
                <a:solidFill>
                  <a:schemeClr val="bg1"/>
                </a:solidFill>
                <a:latin typeface="Gotham-Light"/>
                <a:cs typeface="Gotham-Light"/>
              </a:rPr>
              <a:pPr lvl="0" algn="l"/>
              <a:t>12</a:t>
            </a:fld>
            <a:r>
              <a:rPr lang="en-US" sz="600" b="0" i="0" dirty="0" smtClean="0">
                <a:solidFill>
                  <a:schemeClr val="bg1"/>
                </a:solidFill>
                <a:latin typeface="Gotham-Light"/>
                <a:cs typeface="Gotham-Light"/>
              </a:rPr>
              <a:t> | </a:t>
            </a:r>
            <a:r>
              <a:rPr lang="en-US" sz="600" b="0" i="0" dirty="0" err="1" smtClean="0">
                <a:solidFill>
                  <a:schemeClr val="bg1"/>
                </a:solidFill>
                <a:latin typeface="Gotham-Light"/>
                <a:cs typeface="Gotham-Light"/>
              </a:rPr>
              <a:t>phunware.com</a:t>
            </a:r>
            <a:endParaRPr lang="en-US" sz="600" b="0" i="0" dirty="0">
              <a:solidFill>
                <a:schemeClr val="bg1"/>
              </a:solidFill>
              <a:latin typeface="Gotham-Light"/>
              <a:cs typeface="Gotham-Light"/>
            </a:endParaRPr>
          </a:p>
        </p:txBody>
      </p:sp>
    </p:spTree>
    <p:extLst>
      <p:ext uri="{BB962C8B-B14F-4D97-AF65-F5344CB8AC3E}">
        <p14:creationId xmlns:p14="http://schemas.microsoft.com/office/powerpoint/2010/main" xmlns="" val="2862038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6186057" y="3993563"/>
            <a:ext cx="2403539" cy="742912"/>
          </a:xfrm>
          <a:prstGeom prst="rect">
            <a:avLst/>
          </a:prstGeom>
        </p:spPr>
      </p:pic>
      <p:sp>
        <p:nvSpPr>
          <p:cNvPr id="53" name="Rectangle 52"/>
          <p:cNvSpPr/>
          <p:nvPr/>
        </p:nvSpPr>
        <p:spPr>
          <a:xfrm>
            <a:off x="490427" y="998645"/>
            <a:ext cx="5547639" cy="3639163"/>
          </a:xfrm>
          <a:prstGeom prst="rect">
            <a:avLst/>
          </a:prstGeom>
          <a:gradFill flip="none" rotWithShape="1">
            <a:gsLst>
              <a:gs pos="100000">
                <a:schemeClr val="bg1">
                  <a:lumMod val="85000"/>
                </a:schemeClr>
              </a:gs>
              <a:gs pos="72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Dignity Health:  French Hospital Medical Center</a:t>
            </a:r>
            <a:endParaRPr lang="en-US" dirty="0"/>
          </a:p>
        </p:txBody>
      </p:sp>
      <p:sp>
        <p:nvSpPr>
          <p:cNvPr id="6" name="Rectangle 5"/>
          <p:cNvSpPr/>
          <p:nvPr/>
        </p:nvSpPr>
        <p:spPr>
          <a:xfrm>
            <a:off x="6170665" y="1004236"/>
            <a:ext cx="2546923" cy="2504532"/>
          </a:xfrm>
          <a:prstGeom prst="rect">
            <a:avLst/>
          </a:prstGeom>
        </p:spPr>
        <p:txBody>
          <a:bodyPr wrap="square">
            <a:spAutoFit/>
          </a:bodyPr>
          <a:lstStyle/>
          <a:p>
            <a:pPr algn="l">
              <a:lnSpc>
                <a:spcPct val="130000"/>
              </a:lnSpc>
            </a:pPr>
            <a:r>
              <a:rPr lang="en-US" sz="1100" i="1" dirty="0"/>
              <a:t>“The addition of the FrenchWay app here at French Hospital provides another resource with which we can continue to improve our patient and visitor experience. This app will not only make navigating the hospital easier, it will also ensure our patients and visitors have access to the latest French Hospital news, information on services, and even the newest promotions in our gift shop.</a:t>
            </a:r>
            <a:r>
              <a:rPr lang="en-US" sz="1100" i="1" dirty="0" smtClean="0"/>
              <a:t>”   </a:t>
            </a:r>
            <a:endParaRPr lang="en-US" sz="1100" i="1" dirty="0"/>
          </a:p>
        </p:txBody>
      </p:sp>
      <p:sp>
        <p:nvSpPr>
          <p:cNvPr id="8" name="Rectangle 7"/>
          <p:cNvSpPr/>
          <p:nvPr/>
        </p:nvSpPr>
        <p:spPr>
          <a:xfrm>
            <a:off x="6341906" y="3513432"/>
            <a:ext cx="2257656" cy="287771"/>
          </a:xfrm>
          <a:prstGeom prst="rect">
            <a:avLst/>
          </a:prstGeom>
        </p:spPr>
        <p:txBody>
          <a:bodyPr wrap="square">
            <a:spAutoFit/>
          </a:bodyPr>
          <a:lstStyle/>
          <a:p>
            <a:pPr algn="l"/>
            <a:r>
              <a:rPr lang="en-US" sz="1100" dirty="0" smtClean="0"/>
              <a:t>-Alan </a:t>
            </a:r>
            <a:r>
              <a:rPr lang="en-US" sz="1100" dirty="0" err="1" smtClean="0"/>
              <a:t>Iftiniuk</a:t>
            </a:r>
            <a:r>
              <a:rPr lang="en-US" sz="1100" dirty="0" smtClean="0"/>
              <a:t>, President </a:t>
            </a:r>
            <a:r>
              <a:rPr lang="en-US" sz="1100" dirty="0"/>
              <a:t>/ CEO</a:t>
            </a:r>
          </a:p>
        </p:txBody>
      </p:sp>
      <p:sp>
        <p:nvSpPr>
          <p:cNvPr id="15" name="Rectangle 14"/>
          <p:cNvSpPr/>
          <p:nvPr/>
        </p:nvSpPr>
        <p:spPr>
          <a:xfrm>
            <a:off x="4285202" y="2867647"/>
            <a:ext cx="1491727" cy="1431603"/>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278067" y="2872236"/>
            <a:ext cx="1572381" cy="1427015"/>
          </a:xfrm>
          <a:prstGeom prst="rect">
            <a:avLst/>
          </a:prstGeom>
          <a:noFill/>
        </p:spPr>
        <p:txBody>
          <a:bodyPr wrap="square" lIns="182880" tIns="91440" rIns="182880" bIns="91440" rtlCol="0" anchor="ctr" anchorCtr="0">
            <a:noAutofit/>
          </a:bodyPr>
          <a:lstStyle/>
          <a:p>
            <a:r>
              <a:rPr lang="en-US" sz="900" dirty="0" smtClean="0">
                <a:solidFill>
                  <a:schemeClr val="bg1"/>
                </a:solidFill>
              </a:rPr>
              <a:t>Other app</a:t>
            </a:r>
          </a:p>
          <a:p>
            <a:r>
              <a:rPr lang="en-US" sz="900" dirty="0">
                <a:solidFill>
                  <a:schemeClr val="bg1"/>
                </a:solidFill>
              </a:rPr>
              <a:t>f</a:t>
            </a:r>
            <a:r>
              <a:rPr lang="en-US" sz="900" dirty="0" smtClean="0">
                <a:solidFill>
                  <a:schemeClr val="bg1"/>
                </a:solidFill>
              </a:rPr>
              <a:t>eatures include:</a:t>
            </a:r>
          </a:p>
          <a:p>
            <a:endParaRPr lang="en-US" sz="300" dirty="0" smtClean="0">
              <a:solidFill>
                <a:schemeClr val="bg1"/>
              </a:solidFill>
            </a:endParaRPr>
          </a:p>
          <a:p>
            <a:pPr marL="114300" indent="-114300">
              <a:lnSpc>
                <a:spcPct val="110000"/>
              </a:lnSpc>
              <a:buFont typeface="Arial"/>
              <a:buChar char="•"/>
            </a:pPr>
            <a:r>
              <a:rPr lang="en-US" sz="900" dirty="0" smtClean="0">
                <a:solidFill>
                  <a:schemeClr val="bg1"/>
                </a:solidFill>
              </a:rPr>
              <a:t>Up-to-date news feed</a:t>
            </a:r>
          </a:p>
          <a:p>
            <a:pPr marL="114300" indent="-114300">
              <a:lnSpc>
                <a:spcPct val="110000"/>
              </a:lnSpc>
              <a:buFont typeface="Arial"/>
              <a:buChar char="•"/>
            </a:pPr>
            <a:r>
              <a:rPr lang="en-US" sz="900" dirty="0" smtClean="0">
                <a:solidFill>
                  <a:schemeClr val="bg1"/>
                </a:solidFill>
              </a:rPr>
              <a:t>Event and</a:t>
            </a:r>
          </a:p>
          <a:p>
            <a:pPr marL="114300" indent="-114300">
              <a:lnSpc>
                <a:spcPct val="110000"/>
              </a:lnSpc>
              <a:buFont typeface="Arial"/>
              <a:buChar char="•"/>
            </a:pPr>
            <a:r>
              <a:rPr lang="en-US" sz="900" dirty="0" smtClean="0">
                <a:solidFill>
                  <a:schemeClr val="bg1"/>
                </a:solidFill>
              </a:rPr>
              <a:t>promotion offers</a:t>
            </a:r>
          </a:p>
          <a:p>
            <a:pPr marL="114300" indent="-114300">
              <a:lnSpc>
                <a:spcPct val="110000"/>
              </a:lnSpc>
              <a:buFont typeface="Arial"/>
              <a:buChar char="•"/>
            </a:pPr>
            <a:r>
              <a:rPr lang="en-US" sz="900" dirty="0" smtClean="0">
                <a:solidFill>
                  <a:schemeClr val="bg1"/>
                </a:solidFill>
              </a:rPr>
              <a:t>Construction and modernization updates</a:t>
            </a:r>
            <a:endParaRPr lang="en-US" sz="900" dirty="0">
              <a:solidFill>
                <a:schemeClr val="bg1"/>
              </a:solidFill>
            </a:endParaRPr>
          </a:p>
        </p:txBody>
      </p:sp>
      <p:pic>
        <p:nvPicPr>
          <p:cNvPr id="47" name="Picture 46" descr="iphone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01284" y="1195693"/>
            <a:ext cx="1871574" cy="3434858"/>
          </a:xfrm>
          <a:prstGeom prst="rect">
            <a:avLst/>
          </a:prstGeom>
        </p:spPr>
      </p:pic>
      <p:pic>
        <p:nvPicPr>
          <p:cNvPr id="54" name="Picture 53" descr="unnamed.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32374" y="1565674"/>
            <a:ext cx="1385055" cy="2458677"/>
          </a:xfrm>
          <a:prstGeom prst="rect">
            <a:avLst/>
          </a:prstGeom>
        </p:spPr>
      </p:pic>
      <p:grpSp>
        <p:nvGrpSpPr>
          <p:cNvPr id="51" name="Group 50"/>
          <p:cNvGrpSpPr/>
          <p:nvPr/>
        </p:nvGrpSpPr>
        <p:grpSpPr>
          <a:xfrm>
            <a:off x="603165" y="2018714"/>
            <a:ext cx="2058544" cy="559290"/>
            <a:chOff x="603165" y="1964835"/>
            <a:chExt cx="2058544" cy="559290"/>
          </a:xfrm>
        </p:grpSpPr>
        <p:sp>
          <p:nvSpPr>
            <p:cNvPr id="10" name="TextBox 9"/>
            <p:cNvSpPr txBox="1"/>
            <p:nvPr/>
          </p:nvSpPr>
          <p:spPr>
            <a:xfrm>
              <a:off x="603165" y="1975268"/>
              <a:ext cx="1545553" cy="496290"/>
            </a:xfrm>
            <a:prstGeom prst="rect">
              <a:avLst/>
            </a:prstGeom>
            <a:noFill/>
          </p:spPr>
          <p:txBody>
            <a:bodyPr wrap="none" rtlCol="0">
              <a:spAutoFit/>
            </a:bodyPr>
            <a:lstStyle/>
            <a:p>
              <a:pPr algn="r"/>
              <a:r>
                <a:rPr lang="en-US" sz="875" dirty="0" smtClean="0"/>
                <a:t>Navigational tools including</a:t>
              </a:r>
            </a:p>
            <a:p>
              <a:pPr algn="r"/>
              <a:r>
                <a:rPr lang="en-US" sz="875" dirty="0" smtClean="0"/>
                <a:t>an indoor GPS to guide</a:t>
              </a:r>
            </a:p>
            <a:p>
              <a:pPr algn="r"/>
              <a:r>
                <a:rPr lang="en-US" sz="875" dirty="0"/>
                <a:t>p</a:t>
              </a:r>
              <a:r>
                <a:rPr lang="en-US" sz="875" dirty="0" smtClean="0"/>
                <a:t>atients within our building</a:t>
              </a:r>
              <a:endParaRPr lang="en-US" sz="875" dirty="0"/>
            </a:p>
          </p:txBody>
        </p:sp>
        <p:cxnSp>
          <p:nvCxnSpPr>
            <p:cNvPr id="18" name="Straight Connector 17"/>
            <p:cNvCxnSpPr/>
            <p:nvPr/>
          </p:nvCxnSpPr>
          <p:spPr>
            <a:xfrm>
              <a:off x="2132049" y="1964835"/>
              <a:ext cx="0" cy="55929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132049" y="2186459"/>
              <a:ext cx="529660" cy="6178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894108" y="2785496"/>
            <a:ext cx="1767601" cy="559290"/>
            <a:chOff x="894108" y="2731617"/>
            <a:chExt cx="1767601" cy="559290"/>
          </a:xfrm>
        </p:grpSpPr>
        <p:sp>
          <p:nvSpPr>
            <p:cNvPr id="11" name="TextBox 10"/>
            <p:cNvSpPr txBox="1"/>
            <p:nvPr/>
          </p:nvSpPr>
          <p:spPr>
            <a:xfrm>
              <a:off x="894108" y="2758104"/>
              <a:ext cx="1247728" cy="484748"/>
            </a:xfrm>
            <a:prstGeom prst="rect">
              <a:avLst/>
            </a:prstGeom>
            <a:noFill/>
          </p:spPr>
          <p:txBody>
            <a:bodyPr wrap="none" rtlCol="0">
              <a:spAutoFit/>
            </a:bodyPr>
            <a:lstStyle/>
            <a:p>
              <a:pPr algn="r"/>
              <a:r>
                <a:rPr lang="en-US" sz="850" dirty="0" smtClean="0"/>
                <a:t>Information on French</a:t>
              </a:r>
            </a:p>
            <a:p>
              <a:pPr algn="r"/>
              <a:r>
                <a:rPr lang="en-US" sz="850" dirty="0" smtClean="0"/>
                <a:t>Hospital physicians and</a:t>
              </a:r>
            </a:p>
            <a:p>
              <a:pPr algn="r"/>
              <a:r>
                <a:rPr lang="en-US" sz="850" dirty="0"/>
                <a:t>d</a:t>
              </a:r>
              <a:r>
                <a:rPr lang="en-US" sz="850" dirty="0" smtClean="0"/>
                <a:t>epartment services</a:t>
              </a:r>
              <a:endParaRPr lang="en-US" sz="850" dirty="0"/>
            </a:p>
          </p:txBody>
        </p:sp>
        <p:cxnSp>
          <p:nvCxnSpPr>
            <p:cNvPr id="22" name="Straight Connector 21"/>
            <p:cNvCxnSpPr/>
            <p:nvPr/>
          </p:nvCxnSpPr>
          <p:spPr>
            <a:xfrm>
              <a:off x="2136566" y="2731617"/>
              <a:ext cx="0" cy="55929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2132825" y="2818357"/>
              <a:ext cx="528884" cy="17952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490427" y="1353152"/>
            <a:ext cx="2171282" cy="658698"/>
            <a:chOff x="490427" y="1299273"/>
            <a:chExt cx="2171282" cy="658698"/>
          </a:xfrm>
        </p:grpSpPr>
        <p:sp>
          <p:nvSpPr>
            <p:cNvPr id="9" name="TextBox 8"/>
            <p:cNvSpPr txBox="1"/>
            <p:nvPr/>
          </p:nvSpPr>
          <p:spPr>
            <a:xfrm>
              <a:off x="490427" y="1325733"/>
              <a:ext cx="1651409" cy="361637"/>
            </a:xfrm>
            <a:prstGeom prst="rect">
              <a:avLst/>
            </a:prstGeom>
            <a:noFill/>
          </p:spPr>
          <p:txBody>
            <a:bodyPr wrap="none" rtlCol="0">
              <a:spAutoFit/>
            </a:bodyPr>
            <a:lstStyle/>
            <a:p>
              <a:pPr algn="r"/>
              <a:r>
                <a:rPr lang="en-US" sz="875" dirty="0" smtClean="0"/>
                <a:t>Instant directions from a</a:t>
              </a:r>
              <a:br>
                <a:rPr lang="en-US" sz="875" dirty="0" smtClean="0"/>
              </a:br>
              <a:r>
                <a:rPr lang="en-US" sz="875" dirty="0" smtClean="0"/>
                <a:t>patient’s home to the hospital</a:t>
              </a:r>
              <a:endParaRPr lang="en-US" sz="875" dirty="0"/>
            </a:p>
          </p:txBody>
        </p:sp>
        <p:cxnSp>
          <p:nvCxnSpPr>
            <p:cNvPr id="17" name="Straight Connector 16"/>
            <p:cNvCxnSpPr/>
            <p:nvPr/>
          </p:nvCxnSpPr>
          <p:spPr>
            <a:xfrm>
              <a:off x="2132825" y="1299273"/>
              <a:ext cx="0" cy="44168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2132826" y="1499287"/>
              <a:ext cx="528883" cy="45868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3778250" y="1353152"/>
            <a:ext cx="1590746" cy="658698"/>
            <a:chOff x="3778250" y="1299273"/>
            <a:chExt cx="1590746" cy="658698"/>
          </a:xfrm>
        </p:grpSpPr>
        <p:sp>
          <p:nvSpPr>
            <p:cNvPr id="12" name="TextBox 11"/>
            <p:cNvSpPr txBox="1"/>
            <p:nvPr/>
          </p:nvSpPr>
          <p:spPr>
            <a:xfrm>
              <a:off x="4299472" y="1326905"/>
              <a:ext cx="1069524" cy="361637"/>
            </a:xfrm>
            <a:prstGeom prst="rect">
              <a:avLst/>
            </a:prstGeom>
            <a:noFill/>
          </p:spPr>
          <p:txBody>
            <a:bodyPr wrap="none" rtlCol="0">
              <a:spAutoFit/>
            </a:bodyPr>
            <a:lstStyle/>
            <a:p>
              <a:r>
                <a:rPr lang="en-US" sz="875" dirty="0" smtClean="0"/>
                <a:t>Find one of our</a:t>
              </a:r>
            </a:p>
            <a:p>
              <a:r>
                <a:rPr lang="en-US" sz="875" dirty="0" smtClean="0"/>
                <a:t>expert Physicians</a:t>
              </a:r>
              <a:endParaRPr lang="en-US" sz="875" dirty="0"/>
            </a:p>
          </p:txBody>
        </p:sp>
        <p:cxnSp>
          <p:nvCxnSpPr>
            <p:cNvPr id="25" name="Straight Connector 24"/>
            <p:cNvCxnSpPr/>
            <p:nvPr/>
          </p:nvCxnSpPr>
          <p:spPr>
            <a:xfrm>
              <a:off x="4275742" y="1299273"/>
              <a:ext cx="0" cy="44168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3778250" y="1517136"/>
              <a:ext cx="497494" cy="440835"/>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3778250" y="2018714"/>
            <a:ext cx="2144684" cy="650679"/>
            <a:chOff x="3778250" y="1964835"/>
            <a:chExt cx="2144684" cy="650679"/>
          </a:xfrm>
        </p:grpSpPr>
        <p:sp>
          <p:nvSpPr>
            <p:cNvPr id="13" name="TextBox 12"/>
            <p:cNvSpPr txBox="1"/>
            <p:nvPr/>
          </p:nvSpPr>
          <p:spPr>
            <a:xfrm>
              <a:off x="4299472" y="1980711"/>
              <a:ext cx="1623462" cy="496290"/>
            </a:xfrm>
            <a:prstGeom prst="rect">
              <a:avLst/>
            </a:prstGeom>
            <a:noFill/>
          </p:spPr>
          <p:txBody>
            <a:bodyPr wrap="square" rtlCol="0">
              <a:spAutoFit/>
            </a:bodyPr>
            <a:lstStyle/>
            <a:p>
              <a:r>
                <a:rPr lang="en-US" sz="875" dirty="0" smtClean="0"/>
                <a:t>Connection to the Patient</a:t>
              </a:r>
            </a:p>
            <a:p>
              <a:r>
                <a:rPr lang="en-US" sz="875" dirty="0" smtClean="0"/>
                <a:t>Portal to check appointments</a:t>
              </a:r>
            </a:p>
            <a:p>
              <a:r>
                <a:rPr lang="en-US" sz="875" dirty="0" smtClean="0"/>
                <a:t>and medical history</a:t>
              </a:r>
            </a:p>
          </p:txBody>
        </p:sp>
        <p:cxnSp>
          <p:nvCxnSpPr>
            <p:cNvPr id="23" name="Straight Connector 22"/>
            <p:cNvCxnSpPr/>
            <p:nvPr/>
          </p:nvCxnSpPr>
          <p:spPr>
            <a:xfrm>
              <a:off x="4275742" y="1964835"/>
              <a:ext cx="0" cy="55929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3778250" y="2251667"/>
              <a:ext cx="495590" cy="3638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023863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Shape 712"/>
          <p:cNvSpPr/>
          <p:nvPr/>
        </p:nvSpPr>
        <p:spPr>
          <a:xfrm>
            <a:off x="2807494" y="1806289"/>
            <a:ext cx="3529013" cy="254156"/>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algn="l" defTabSz="457200">
              <a:defRPr sz="3000">
                <a:solidFill>
                  <a:srgbClr val="444444"/>
                </a:solidFill>
                <a:latin typeface="+mn-lt"/>
                <a:ea typeface="+mn-ea"/>
                <a:cs typeface="+mn-cs"/>
                <a:sym typeface="Helvetica Neue"/>
              </a:defRPr>
            </a:lvl1pPr>
          </a:lstStyle>
          <a:p>
            <a:pPr lvl="0" algn="ctr">
              <a:defRPr sz="1800">
                <a:solidFill>
                  <a:srgbClr val="000000"/>
                </a:solidFill>
              </a:defRPr>
            </a:pPr>
            <a:r>
              <a:rPr sz="1300" dirty="0">
                <a:latin typeface="Calibri Light"/>
                <a:cs typeface="Calibri Light"/>
              </a:rPr>
              <a:t>THE SOFTWARE OF THINGS™</a:t>
            </a:r>
          </a:p>
        </p:txBody>
      </p:sp>
      <p:sp>
        <p:nvSpPr>
          <p:cNvPr id="713" name="Shape 713"/>
          <p:cNvSpPr/>
          <p:nvPr/>
        </p:nvSpPr>
        <p:spPr>
          <a:xfrm>
            <a:off x="3246482" y="2429048"/>
            <a:ext cx="2643188" cy="179881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p>
            <a:pPr defTabSz="309563">
              <a:spcBef>
                <a:spcPts val="375"/>
              </a:spcBef>
              <a:defRPr sz="1800"/>
            </a:pPr>
            <a:r>
              <a:rPr sz="1100" b="1" dirty="0">
                <a:solidFill>
                  <a:srgbClr val="0080FF"/>
                </a:solidFill>
                <a:latin typeface="Calibri"/>
                <a:ea typeface="Helvetica Neue Bold Condensed"/>
                <a:cs typeface="Calibri"/>
                <a:sym typeface="Helvetica Neue Bold Condensed"/>
              </a:rPr>
              <a:t>CORPORATE HEADQUARTERS</a:t>
            </a:r>
          </a:p>
          <a:p>
            <a:pPr defTabSz="309563">
              <a:spcBef>
                <a:spcPts val="225"/>
              </a:spcBef>
              <a:defRPr sz="1800"/>
            </a:pPr>
            <a:r>
              <a:rPr sz="1000" dirty="0">
                <a:latin typeface="Calibri Light"/>
                <a:ea typeface="Helvetica Neue Light"/>
                <a:cs typeface="Calibri Light"/>
                <a:sym typeface="Helvetica Neue Light"/>
              </a:rPr>
              <a:t>7800 Shoal Creek Blvd.</a:t>
            </a:r>
          </a:p>
          <a:p>
            <a:pPr defTabSz="309563">
              <a:defRPr sz="1800"/>
            </a:pPr>
            <a:r>
              <a:rPr sz="1000" dirty="0">
                <a:latin typeface="Calibri Light"/>
                <a:ea typeface="Helvetica Neue Light"/>
                <a:cs typeface="Calibri Light"/>
                <a:sym typeface="Helvetica Neue Light"/>
              </a:rPr>
              <a:t>Suite 230-S</a:t>
            </a:r>
          </a:p>
          <a:p>
            <a:pPr defTabSz="309563">
              <a:defRPr sz="1800"/>
            </a:pPr>
            <a:r>
              <a:rPr sz="1000" dirty="0">
                <a:latin typeface="Calibri Light"/>
                <a:ea typeface="Helvetica Neue Light"/>
                <a:cs typeface="Calibri Light"/>
                <a:sym typeface="Helvetica Neue Light"/>
              </a:rPr>
              <a:t>Austin, Texas 78757</a:t>
            </a:r>
          </a:p>
          <a:p>
            <a:pPr defTabSz="309563">
              <a:spcBef>
                <a:spcPts val="375"/>
              </a:spcBef>
              <a:defRPr sz="1800"/>
            </a:pPr>
            <a:endParaRPr sz="1000" dirty="0">
              <a:latin typeface="Calibri Light"/>
              <a:ea typeface="Helvetica Neue Light"/>
              <a:cs typeface="Calibri Light"/>
              <a:sym typeface="Helvetica Neue Light"/>
            </a:endParaRPr>
          </a:p>
          <a:p>
            <a:pPr defTabSz="309563">
              <a:defRPr sz="1800"/>
            </a:pPr>
            <a:r>
              <a:rPr sz="1000" dirty="0">
                <a:latin typeface="Calibri Light"/>
                <a:ea typeface="Helvetica Neue Light"/>
                <a:cs typeface="Calibri Light"/>
                <a:sym typeface="Helvetica Neue Light"/>
              </a:rPr>
              <a:t>(855) 521-8485 - Office</a:t>
            </a:r>
          </a:p>
          <a:p>
            <a:pPr defTabSz="309563">
              <a:defRPr sz="1800"/>
            </a:pPr>
            <a:r>
              <a:rPr sz="1000" dirty="0">
                <a:latin typeface="Calibri Light"/>
                <a:ea typeface="Helvetica Neue Light"/>
                <a:cs typeface="Calibri Light"/>
                <a:sym typeface="Helvetica Neue Light"/>
                <a:hlinkClick r:id="rId2"/>
              </a:rPr>
              <a:t>info@phunware.com</a:t>
            </a:r>
            <a:endParaRPr sz="1000" dirty="0">
              <a:latin typeface="Calibri Light"/>
              <a:ea typeface="Helvetica Neue Light"/>
              <a:cs typeface="Calibri Light"/>
              <a:sym typeface="Helvetica Neue Light"/>
            </a:endParaRPr>
          </a:p>
          <a:p>
            <a:pPr defTabSz="309563">
              <a:spcBef>
                <a:spcPts val="375"/>
              </a:spcBef>
              <a:defRPr sz="1800"/>
            </a:pPr>
            <a:endParaRPr sz="1000" dirty="0">
              <a:latin typeface="Calibri Light"/>
              <a:ea typeface="Helvetica Neue Light"/>
              <a:cs typeface="Calibri Light"/>
              <a:sym typeface="Helvetica Neue Light"/>
            </a:endParaRPr>
          </a:p>
          <a:p>
            <a:pPr defTabSz="309563">
              <a:spcBef>
                <a:spcPts val="375"/>
              </a:spcBef>
              <a:defRPr sz="1800"/>
            </a:pPr>
            <a:r>
              <a:rPr sz="1000" dirty="0">
                <a:latin typeface="Calibri Light"/>
                <a:ea typeface="Helvetica Neue Light"/>
                <a:cs typeface="Calibri Light"/>
                <a:sym typeface="Helvetica Neue Light"/>
                <a:hlinkClick r:id="rId3"/>
              </a:rPr>
              <a:t>www.phunware.com</a:t>
            </a:r>
            <a:endParaRPr sz="1000" dirty="0">
              <a:latin typeface="Calibri Light"/>
              <a:ea typeface="Helvetica Neue Light"/>
              <a:cs typeface="Calibri Light"/>
              <a:sym typeface="Helvetica Neue Light"/>
            </a:endParaRPr>
          </a:p>
          <a:p>
            <a:pPr defTabSz="309563">
              <a:spcBef>
                <a:spcPts val="375"/>
              </a:spcBef>
              <a:defRPr sz="1800"/>
            </a:pPr>
            <a:endParaRPr sz="800" dirty="0">
              <a:latin typeface="Gotham Narrow Light"/>
              <a:ea typeface="Gotham Narrow Light"/>
              <a:cs typeface="Gotham Narrow Light"/>
              <a:sym typeface="Gotham Narrow Light"/>
            </a:endParaRPr>
          </a:p>
        </p:txBody>
      </p:sp>
      <p:pic>
        <p:nvPicPr>
          <p:cNvPr id="714" name="PW_logoforlightbackground.png"/>
          <p:cNvPicPr/>
          <p:nvPr/>
        </p:nvPicPr>
        <p:blipFill>
          <a:blip r:embed="rId4" cstate="screen">
            <a:extLst>
              <a:ext uri="{28A0092B-C50C-407E-A947-70E740481C1C}">
                <a14:useLocalDpi xmlns:a14="http://schemas.microsoft.com/office/drawing/2010/main" xmlns=""/>
              </a:ext>
            </a:extLst>
          </a:blip>
          <a:srcRect/>
          <a:stretch>
            <a:fillRect/>
          </a:stretch>
        </p:blipFill>
        <p:spPr>
          <a:xfrm>
            <a:off x="2529557" y="1171281"/>
            <a:ext cx="3992018" cy="75143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5"/>
          <p:cNvSpPr>
            <a:spLocks noGrp="1"/>
          </p:cNvSpPr>
          <p:nvPr>
            <p:ph type="title"/>
          </p:nvPr>
        </p:nvSpPr>
        <p:spPr>
          <a:xfrm>
            <a:off x="502919" y="283464"/>
            <a:ext cx="9155994" cy="536575"/>
          </a:xfrm>
        </p:spPr>
        <p:txBody>
          <a:bodyPr>
            <a:noAutofit/>
          </a:bodyPr>
          <a:lstStyle/>
          <a:p>
            <a:r>
              <a:rPr lang="en-US" sz="2400" dirty="0" smtClean="0">
                <a:solidFill>
                  <a:srgbClr val="3366FF"/>
                </a:solidFill>
              </a:rPr>
              <a:t>Challenges Hospitals Face During the Patient Journey </a:t>
            </a:r>
            <a:endParaRPr lang="en-US" sz="2400" dirty="0">
              <a:solidFill>
                <a:srgbClr val="3366FF"/>
              </a:solidFill>
            </a:endParaRPr>
          </a:p>
        </p:txBody>
      </p:sp>
      <p:sp>
        <p:nvSpPr>
          <p:cNvPr id="4" name="Content Placeholder 9"/>
          <p:cNvSpPr txBox="1">
            <a:spLocks/>
          </p:cNvSpPr>
          <p:nvPr/>
        </p:nvSpPr>
        <p:spPr>
          <a:xfrm>
            <a:off x="521733" y="760768"/>
            <a:ext cx="7620000" cy="285750"/>
          </a:xfrm>
          <a:prstGeom prst="rect">
            <a:avLst/>
          </a:prstGeom>
        </p:spPr>
        <p:txBody>
          <a:bodyPr vert="horz" lIns="91438" tIns="45719" rIns="91438" bIns="45719" rtlCol="0">
            <a:noAutofit/>
          </a:bodyPr>
          <a:lstStyle>
            <a:lvl1pPr marL="166684" indent="-166684" algn="l" defTabSz="457189" rtl="0" eaLnBrk="1" latinLnBrk="0" hangingPunct="1">
              <a:spcBef>
                <a:spcPct val="20000"/>
              </a:spcBef>
              <a:buSzPct val="60000"/>
              <a:buFont typeface="Arial"/>
              <a:buChar char="•"/>
              <a:defRPr sz="2400" kern="1200">
                <a:solidFill>
                  <a:schemeClr val="accent6">
                    <a:lumMod val="65000"/>
                    <a:lumOff val="35000"/>
                  </a:schemeClr>
                </a:solidFill>
                <a:latin typeface="Arial"/>
                <a:ea typeface="+mn-ea"/>
                <a:cs typeface="Arial"/>
              </a:defRPr>
            </a:lvl1pPr>
            <a:lvl2pPr marL="461952" indent="-171446" algn="l" defTabSz="457189" rtl="0" eaLnBrk="1" latinLnBrk="0" hangingPunct="1">
              <a:spcBef>
                <a:spcPct val="20000"/>
              </a:spcBef>
              <a:buSzPct val="60000"/>
              <a:buFont typeface="Arial"/>
              <a:buChar char="•"/>
              <a:defRPr sz="2000" kern="1200">
                <a:solidFill>
                  <a:schemeClr val="accent6">
                    <a:lumMod val="65000"/>
                    <a:lumOff val="35000"/>
                  </a:schemeClr>
                </a:solidFill>
                <a:latin typeface="Arial"/>
                <a:ea typeface="+mn-ea"/>
                <a:cs typeface="Arial"/>
              </a:defRPr>
            </a:lvl2pPr>
            <a:lvl3pPr marL="628634" indent="-111122" algn="l" defTabSz="457189" rtl="0" eaLnBrk="1" latinLnBrk="0" hangingPunct="1">
              <a:spcBef>
                <a:spcPct val="20000"/>
              </a:spcBef>
              <a:buSzPct val="60000"/>
              <a:buFont typeface="Arial"/>
              <a:buChar char="•"/>
              <a:defRPr sz="1800" kern="1200">
                <a:solidFill>
                  <a:schemeClr val="accent6">
                    <a:lumMod val="65000"/>
                    <a:lumOff val="35000"/>
                  </a:schemeClr>
                </a:solidFill>
                <a:latin typeface="Arial"/>
                <a:ea typeface="+mn-ea"/>
                <a:cs typeface="Arial"/>
              </a:defRPr>
            </a:lvl3pPr>
            <a:lvl4pPr marL="858816" indent="-115885" algn="l" defTabSz="457189" rtl="0" eaLnBrk="1" latinLnBrk="0" hangingPunct="1">
              <a:spcBef>
                <a:spcPct val="20000"/>
              </a:spcBef>
              <a:buSzPct val="60000"/>
              <a:buFont typeface="Arial"/>
              <a:buChar char="•"/>
              <a:defRPr sz="1600" kern="1200">
                <a:solidFill>
                  <a:schemeClr val="accent6">
                    <a:lumMod val="65000"/>
                    <a:lumOff val="35000"/>
                  </a:schemeClr>
                </a:solidFill>
                <a:latin typeface="Arial"/>
                <a:ea typeface="+mn-ea"/>
                <a:cs typeface="Arial"/>
              </a:defRPr>
            </a:lvl4pPr>
            <a:lvl5pPr marL="1025499" indent="-107947" algn="l" defTabSz="457189" rtl="0" eaLnBrk="1" latinLnBrk="0" hangingPunct="1">
              <a:spcBef>
                <a:spcPct val="20000"/>
              </a:spcBef>
              <a:buSzPct val="60000"/>
              <a:buFont typeface="Arial"/>
              <a:buChar char="•"/>
              <a:defRPr sz="1600" kern="1200">
                <a:solidFill>
                  <a:schemeClr val="accent6">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78">
              <a:lnSpc>
                <a:spcPct val="110000"/>
              </a:lnSpc>
              <a:buFont typeface="Arial"/>
              <a:buNone/>
              <a:defRPr/>
            </a:pPr>
            <a:r>
              <a:rPr lang="en-US" sz="1400" dirty="0" smtClean="0"/>
              <a:t>Effective patient communication and access to information is the key to quality care.</a:t>
            </a:r>
            <a:endParaRPr lang="en-US" sz="1400" dirty="0"/>
          </a:p>
        </p:txBody>
      </p:sp>
      <p:pic>
        <p:nvPicPr>
          <p:cNvPr id="2" name="Picture 1" descr="challenges-hospital_01.png"/>
          <p:cNvPicPr>
            <a:picLocks noChangeAspect="1"/>
          </p:cNvPicPr>
          <p:nvPr/>
        </p:nvPicPr>
        <p:blipFill rotWithShape="1">
          <a:blip r:embed="rId2" cstate="print">
            <a:extLst>
              <a:ext uri="{28A0092B-C50C-407E-A947-70E740481C1C}">
                <a14:useLocalDpi xmlns:a14="http://schemas.microsoft.com/office/drawing/2010/main" xmlns="" val="0"/>
              </a:ext>
            </a:extLst>
          </a:blip>
          <a:srcRect b="36464"/>
          <a:stretch/>
        </p:blipFill>
        <p:spPr>
          <a:xfrm>
            <a:off x="415636" y="1580574"/>
            <a:ext cx="8312729" cy="484632"/>
          </a:xfrm>
          <a:prstGeom prst="rect">
            <a:avLst/>
          </a:prstGeom>
        </p:spPr>
      </p:pic>
      <p:pic>
        <p:nvPicPr>
          <p:cNvPr id="3" name="Picture 2" descr="challenges-hospital_02.png"/>
          <p:cNvPicPr>
            <a:picLocks noChangeAspect="1"/>
          </p:cNvPicPr>
          <p:nvPr/>
        </p:nvPicPr>
        <p:blipFill rotWithShape="1">
          <a:blip r:embed="rId3" cstate="print">
            <a:extLst>
              <a:ext uri="{28A0092B-C50C-407E-A947-70E740481C1C}">
                <a14:useLocalDpi xmlns:a14="http://schemas.microsoft.com/office/drawing/2010/main" xmlns="" val="0"/>
              </a:ext>
            </a:extLst>
          </a:blip>
          <a:srcRect b="40961"/>
          <a:stretch/>
        </p:blipFill>
        <p:spPr>
          <a:xfrm>
            <a:off x="415637" y="2517685"/>
            <a:ext cx="8312727" cy="521208"/>
          </a:xfrm>
          <a:prstGeom prst="rect">
            <a:avLst/>
          </a:prstGeom>
        </p:spPr>
      </p:pic>
      <p:pic>
        <p:nvPicPr>
          <p:cNvPr id="6" name="Picture 5" descr="challenges-hospital_03.png"/>
          <p:cNvPicPr>
            <a:picLocks noChangeAspect="1"/>
          </p:cNvPicPr>
          <p:nvPr/>
        </p:nvPicPr>
        <p:blipFill rotWithShape="1">
          <a:blip r:embed="rId4" cstate="print">
            <a:extLst>
              <a:ext uri="{28A0092B-C50C-407E-A947-70E740481C1C}">
                <a14:useLocalDpi xmlns:a14="http://schemas.microsoft.com/office/drawing/2010/main" xmlns="" val="0"/>
              </a:ext>
            </a:extLst>
          </a:blip>
          <a:srcRect b="44830"/>
          <a:stretch/>
        </p:blipFill>
        <p:spPr>
          <a:xfrm>
            <a:off x="415637" y="3545950"/>
            <a:ext cx="8312727" cy="566928"/>
          </a:xfrm>
          <a:prstGeom prst="rect">
            <a:avLst/>
          </a:prstGeom>
        </p:spPr>
      </p:pic>
      <p:sp>
        <p:nvSpPr>
          <p:cNvPr id="7" name="TextBox 6"/>
          <p:cNvSpPr txBox="1"/>
          <p:nvPr/>
        </p:nvSpPr>
        <p:spPr>
          <a:xfrm>
            <a:off x="1084238" y="2037349"/>
            <a:ext cx="1043876" cy="253916"/>
          </a:xfrm>
          <a:prstGeom prst="rect">
            <a:avLst/>
          </a:prstGeom>
          <a:noFill/>
        </p:spPr>
        <p:txBody>
          <a:bodyPr wrap="none" rtlCol="0">
            <a:spAutoFit/>
          </a:bodyPr>
          <a:lstStyle/>
          <a:p>
            <a:r>
              <a:rPr lang="en-US" sz="1050" dirty="0" smtClean="0">
                <a:solidFill>
                  <a:srgbClr val="1269F4"/>
                </a:solidFill>
                <a:latin typeface="Gotham-Medium"/>
                <a:cs typeface="Gotham-Medium"/>
              </a:rPr>
              <a:t>WAIT TIMES</a:t>
            </a:r>
            <a:endParaRPr lang="en-US" sz="1050" dirty="0">
              <a:solidFill>
                <a:srgbClr val="1269F4"/>
              </a:solidFill>
              <a:latin typeface="Gotham-Medium"/>
              <a:cs typeface="Gotham-Medium"/>
            </a:endParaRPr>
          </a:p>
        </p:txBody>
      </p:sp>
      <p:sp>
        <p:nvSpPr>
          <p:cNvPr id="10" name="TextBox 9"/>
          <p:cNvSpPr txBox="1"/>
          <p:nvPr/>
        </p:nvSpPr>
        <p:spPr>
          <a:xfrm>
            <a:off x="3017986" y="2037349"/>
            <a:ext cx="1402948" cy="253916"/>
          </a:xfrm>
          <a:prstGeom prst="rect">
            <a:avLst/>
          </a:prstGeom>
          <a:noFill/>
        </p:spPr>
        <p:txBody>
          <a:bodyPr wrap="none" rtlCol="0">
            <a:spAutoFit/>
          </a:bodyPr>
          <a:lstStyle/>
          <a:p>
            <a:r>
              <a:rPr lang="en-US" sz="1050" dirty="0" smtClean="0">
                <a:solidFill>
                  <a:srgbClr val="1269F4"/>
                </a:solidFill>
                <a:latin typeface="Gotham-Medium"/>
                <a:cs typeface="Gotham-Medium"/>
              </a:rPr>
              <a:t>CANCELLATIONS</a:t>
            </a:r>
            <a:endParaRPr lang="en-US" sz="1050" dirty="0">
              <a:solidFill>
                <a:srgbClr val="1269F4"/>
              </a:solidFill>
              <a:latin typeface="Gotham-Medium"/>
              <a:cs typeface="Gotham-Medium"/>
            </a:endParaRPr>
          </a:p>
        </p:txBody>
      </p:sp>
      <p:sp>
        <p:nvSpPr>
          <p:cNvPr id="11" name="TextBox 10"/>
          <p:cNvSpPr txBox="1"/>
          <p:nvPr/>
        </p:nvSpPr>
        <p:spPr>
          <a:xfrm>
            <a:off x="5177998" y="2037349"/>
            <a:ext cx="1207887" cy="253916"/>
          </a:xfrm>
          <a:prstGeom prst="rect">
            <a:avLst/>
          </a:prstGeom>
          <a:noFill/>
        </p:spPr>
        <p:txBody>
          <a:bodyPr wrap="none" rtlCol="0">
            <a:spAutoFit/>
          </a:bodyPr>
          <a:lstStyle/>
          <a:p>
            <a:r>
              <a:rPr lang="en-US" sz="1050" dirty="0" smtClean="0">
                <a:solidFill>
                  <a:srgbClr val="1269F4"/>
                </a:solidFill>
                <a:latin typeface="Gotham-Medium"/>
                <a:cs typeface="Gotham-Medium"/>
              </a:rPr>
              <a:t>INFORMATION</a:t>
            </a:r>
            <a:endParaRPr lang="en-US" sz="1050" dirty="0">
              <a:solidFill>
                <a:srgbClr val="1269F4"/>
              </a:solidFill>
              <a:latin typeface="Gotham-Medium"/>
              <a:cs typeface="Gotham-Medium"/>
            </a:endParaRPr>
          </a:p>
        </p:txBody>
      </p:sp>
      <p:sp>
        <p:nvSpPr>
          <p:cNvPr id="12" name="TextBox 11"/>
          <p:cNvSpPr txBox="1"/>
          <p:nvPr/>
        </p:nvSpPr>
        <p:spPr>
          <a:xfrm>
            <a:off x="7216457" y="2037349"/>
            <a:ext cx="646331" cy="253916"/>
          </a:xfrm>
          <a:prstGeom prst="rect">
            <a:avLst/>
          </a:prstGeom>
          <a:noFill/>
        </p:spPr>
        <p:txBody>
          <a:bodyPr wrap="none" rtlCol="0">
            <a:spAutoFit/>
          </a:bodyPr>
          <a:lstStyle/>
          <a:p>
            <a:r>
              <a:rPr lang="en-US" sz="1050" dirty="0" smtClean="0">
                <a:solidFill>
                  <a:srgbClr val="1269F4"/>
                </a:solidFill>
                <a:latin typeface="Gotham-Medium"/>
                <a:cs typeface="Gotham-Medium"/>
              </a:rPr>
              <a:t>ICD-10</a:t>
            </a:r>
            <a:endParaRPr lang="en-US" sz="1050" dirty="0">
              <a:solidFill>
                <a:srgbClr val="1269F4"/>
              </a:solidFill>
              <a:latin typeface="Gotham-Medium"/>
              <a:cs typeface="Gotham-Medium"/>
            </a:endParaRPr>
          </a:p>
        </p:txBody>
      </p:sp>
      <p:sp>
        <p:nvSpPr>
          <p:cNvPr id="13" name="TextBox 12"/>
          <p:cNvSpPr txBox="1"/>
          <p:nvPr/>
        </p:nvSpPr>
        <p:spPr>
          <a:xfrm>
            <a:off x="1180420" y="3033029"/>
            <a:ext cx="851515" cy="253916"/>
          </a:xfrm>
          <a:prstGeom prst="rect">
            <a:avLst/>
          </a:prstGeom>
          <a:noFill/>
        </p:spPr>
        <p:txBody>
          <a:bodyPr wrap="none" rtlCol="0">
            <a:spAutoFit/>
          </a:bodyPr>
          <a:lstStyle/>
          <a:p>
            <a:r>
              <a:rPr lang="en-US" sz="1050" dirty="0" smtClean="0">
                <a:solidFill>
                  <a:srgbClr val="1269F4"/>
                </a:solidFill>
                <a:latin typeface="Gotham-Medium"/>
                <a:cs typeface="Gotham-Medium"/>
              </a:rPr>
              <a:t>EHR/EMR</a:t>
            </a:r>
            <a:endParaRPr lang="en-US" sz="1050" dirty="0">
              <a:solidFill>
                <a:srgbClr val="1269F4"/>
              </a:solidFill>
              <a:latin typeface="Gotham-Medium"/>
              <a:cs typeface="Gotham-Medium"/>
            </a:endParaRPr>
          </a:p>
        </p:txBody>
      </p:sp>
      <p:sp>
        <p:nvSpPr>
          <p:cNvPr id="14" name="TextBox 13"/>
          <p:cNvSpPr txBox="1"/>
          <p:nvPr/>
        </p:nvSpPr>
        <p:spPr>
          <a:xfrm>
            <a:off x="2754922" y="3033029"/>
            <a:ext cx="1929084" cy="253916"/>
          </a:xfrm>
          <a:prstGeom prst="rect">
            <a:avLst/>
          </a:prstGeom>
          <a:noFill/>
        </p:spPr>
        <p:txBody>
          <a:bodyPr wrap="none" rtlCol="0">
            <a:spAutoFit/>
          </a:bodyPr>
          <a:lstStyle/>
          <a:p>
            <a:r>
              <a:rPr lang="en-US" sz="1050" dirty="0" smtClean="0">
                <a:solidFill>
                  <a:srgbClr val="1269F4"/>
                </a:solidFill>
                <a:latin typeface="Gotham-Medium"/>
                <a:cs typeface="Gotham-Medium"/>
              </a:rPr>
              <a:t>AFFORDABLE CARE ACT</a:t>
            </a:r>
            <a:endParaRPr lang="en-US" sz="1050" dirty="0">
              <a:solidFill>
                <a:srgbClr val="1269F4"/>
              </a:solidFill>
              <a:latin typeface="Gotham-Medium"/>
              <a:cs typeface="Gotham-Medium"/>
            </a:endParaRPr>
          </a:p>
        </p:txBody>
      </p:sp>
      <p:sp>
        <p:nvSpPr>
          <p:cNvPr id="15" name="TextBox 14"/>
          <p:cNvSpPr txBox="1"/>
          <p:nvPr/>
        </p:nvSpPr>
        <p:spPr>
          <a:xfrm>
            <a:off x="5465188" y="3033029"/>
            <a:ext cx="633507" cy="253916"/>
          </a:xfrm>
          <a:prstGeom prst="rect">
            <a:avLst/>
          </a:prstGeom>
          <a:noFill/>
        </p:spPr>
        <p:txBody>
          <a:bodyPr wrap="none" rtlCol="0">
            <a:spAutoFit/>
          </a:bodyPr>
          <a:lstStyle/>
          <a:p>
            <a:r>
              <a:rPr lang="en-US" sz="1050" dirty="0" smtClean="0">
                <a:solidFill>
                  <a:srgbClr val="1269F4"/>
                </a:solidFill>
                <a:latin typeface="Gotham-Medium"/>
                <a:cs typeface="Gotham-Medium"/>
              </a:rPr>
              <a:t>HIPAA</a:t>
            </a:r>
            <a:endParaRPr lang="en-US" sz="1050" dirty="0">
              <a:solidFill>
                <a:srgbClr val="1269F4"/>
              </a:solidFill>
              <a:latin typeface="Gotham-Medium"/>
              <a:cs typeface="Gotham-Medium"/>
            </a:endParaRPr>
          </a:p>
        </p:txBody>
      </p:sp>
      <p:sp>
        <p:nvSpPr>
          <p:cNvPr id="16" name="TextBox 15"/>
          <p:cNvSpPr txBox="1"/>
          <p:nvPr/>
        </p:nvSpPr>
        <p:spPr>
          <a:xfrm>
            <a:off x="6594496" y="3022869"/>
            <a:ext cx="1890261" cy="253916"/>
          </a:xfrm>
          <a:prstGeom prst="rect">
            <a:avLst/>
          </a:prstGeom>
          <a:noFill/>
        </p:spPr>
        <p:txBody>
          <a:bodyPr wrap="none" rtlCol="0">
            <a:spAutoFit/>
          </a:bodyPr>
          <a:lstStyle/>
          <a:p>
            <a:r>
              <a:rPr lang="en-US" sz="1050" dirty="0" smtClean="0">
                <a:solidFill>
                  <a:srgbClr val="1269F4"/>
                </a:solidFill>
                <a:latin typeface="Gotham-Medium"/>
                <a:cs typeface="Gotham-Medium"/>
              </a:rPr>
              <a:t>PATIENT SATISFACTION</a:t>
            </a:r>
            <a:endParaRPr lang="en-US" sz="1050" dirty="0">
              <a:solidFill>
                <a:srgbClr val="1269F4"/>
              </a:solidFill>
              <a:latin typeface="Gotham-Medium"/>
              <a:cs typeface="Gotham-Medium"/>
            </a:endParaRPr>
          </a:p>
        </p:txBody>
      </p:sp>
      <p:sp>
        <p:nvSpPr>
          <p:cNvPr id="17" name="TextBox 16"/>
          <p:cNvSpPr txBox="1"/>
          <p:nvPr/>
        </p:nvSpPr>
        <p:spPr>
          <a:xfrm>
            <a:off x="1045458" y="4109989"/>
            <a:ext cx="1121441" cy="253916"/>
          </a:xfrm>
          <a:prstGeom prst="rect">
            <a:avLst/>
          </a:prstGeom>
          <a:noFill/>
        </p:spPr>
        <p:txBody>
          <a:bodyPr wrap="none" rtlCol="0">
            <a:spAutoFit/>
          </a:bodyPr>
          <a:lstStyle/>
          <a:p>
            <a:r>
              <a:rPr lang="en-US" sz="1050" dirty="0" smtClean="0">
                <a:solidFill>
                  <a:srgbClr val="1269F4"/>
                </a:solidFill>
                <a:latin typeface="Gotham-Medium"/>
                <a:cs typeface="Gotham-Medium"/>
              </a:rPr>
              <a:t>POPULATION</a:t>
            </a:r>
            <a:endParaRPr lang="en-US" sz="1050" dirty="0">
              <a:solidFill>
                <a:srgbClr val="1269F4"/>
              </a:solidFill>
              <a:latin typeface="Gotham-Medium"/>
              <a:cs typeface="Gotham-Medium"/>
            </a:endParaRPr>
          </a:p>
        </p:txBody>
      </p:sp>
      <p:sp>
        <p:nvSpPr>
          <p:cNvPr id="18" name="TextBox 17"/>
          <p:cNvSpPr txBox="1"/>
          <p:nvPr/>
        </p:nvSpPr>
        <p:spPr>
          <a:xfrm>
            <a:off x="3127701" y="4109989"/>
            <a:ext cx="1203848" cy="253916"/>
          </a:xfrm>
          <a:prstGeom prst="rect">
            <a:avLst/>
          </a:prstGeom>
          <a:noFill/>
        </p:spPr>
        <p:txBody>
          <a:bodyPr wrap="none" rtlCol="0">
            <a:spAutoFit/>
          </a:bodyPr>
          <a:lstStyle/>
          <a:p>
            <a:r>
              <a:rPr lang="en-US" sz="1050" dirty="0" smtClean="0">
                <a:solidFill>
                  <a:srgbClr val="1269F4"/>
                </a:solidFill>
                <a:latin typeface="Gotham-Medium"/>
                <a:cs typeface="Gotham-Medium"/>
              </a:rPr>
              <a:t>MALPRACTICE</a:t>
            </a:r>
            <a:endParaRPr lang="en-US" sz="1050" dirty="0">
              <a:solidFill>
                <a:srgbClr val="1269F4"/>
              </a:solidFill>
              <a:latin typeface="Gotham-Medium"/>
              <a:cs typeface="Gotham-Medium"/>
            </a:endParaRPr>
          </a:p>
        </p:txBody>
      </p:sp>
      <p:sp>
        <p:nvSpPr>
          <p:cNvPr id="19" name="TextBox 18"/>
          <p:cNvSpPr txBox="1"/>
          <p:nvPr/>
        </p:nvSpPr>
        <p:spPr>
          <a:xfrm>
            <a:off x="5279242" y="4109989"/>
            <a:ext cx="1005403" cy="253916"/>
          </a:xfrm>
          <a:prstGeom prst="rect">
            <a:avLst/>
          </a:prstGeom>
          <a:noFill/>
        </p:spPr>
        <p:txBody>
          <a:bodyPr wrap="none" rtlCol="0">
            <a:spAutoFit/>
          </a:bodyPr>
          <a:lstStyle/>
          <a:p>
            <a:r>
              <a:rPr lang="en-US" sz="1050" dirty="0" smtClean="0">
                <a:solidFill>
                  <a:srgbClr val="1269F4"/>
                </a:solidFill>
                <a:latin typeface="Gotham-Medium"/>
                <a:cs typeface="Gotham-Medium"/>
              </a:rPr>
              <a:t>NO-SHOWS</a:t>
            </a:r>
            <a:endParaRPr lang="en-US" sz="1050" dirty="0">
              <a:solidFill>
                <a:srgbClr val="1269F4"/>
              </a:solidFill>
              <a:latin typeface="Gotham-Medium"/>
              <a:cs typeface="Gotham-Medium"/>
            </a:endParaRPr>
          </a:p>
        </p:txBody>
      </p:sp>
      <p:sp>
        <p:nvSpPr>
          <p:cNvPr id="20" name="TextBox 19"/>
          <p:cNvSpPr txBox="1"/>
          <p:nvPr/>
        </p:nvSpPr>
        <p:spPr>
          <a:xfrm>
            <a:off x="6965309" y="4109989"/>
            <a:ext cx="1107996" cy="253916"/>
          </a:xfrm>
          <a:prstGeom prst="rect">
            <a:avLst/>
          </a:prstGeom>
          <a:noFill/>
        </p:spPr>
        <p:txBody>
          <a:bodyPr wrap="none" rtlCol="0">
            <a:spAutoFit/>
          </a:bodyPr>
          <a:lstStyle/>
          <a:p>
            <a:r>
              <a:rPr lang="en-US" sz="1050" dirty="0" smtClean="0">
                <a:solidFill>
                  <a:srgbClr val="1269F4"/>
                </a:solidFill>
                <a:latin typeface="Gotham-Medium"/>
                <a:cs typeface="Gotham-Medium"/>
              </a:rPr>
              <a:t>SCHEDULING</a:t>
            </a:r>
            <a:endParaRPr lang="en-US" sz="1050" dirty="0">
              <a:solidFill>
                <a:srgbClr val="1269F4"/>
              </a:solidFill>
              <a:latin typeface="Gotham-Medium"/>
              <a:cs typeface="Gotham-Medium"/>
            </a:endParaRPr>
          </a:p>
        </p:txBody>
      </p:sp>
    </p:spTree>
    <p:extLst>
      <p:ext uri="{BB962C8B-B14F-4D97-AF65-F5344CB8AC3E}">
        <p14:creationId xmlns:p14="http://schemas.microsoft.com/office/powerpoint/2010/main" xmlns="" val="3293446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5"/>
          <p:cNvSpPr>
            <a:spLocks noGrp="1"/>
          </p:cNvSpPr>
          <p:nvPr>
            <p:ph type="title"/>
          </p:nvPr>
        </p:nvSpPr>
        <p:spPr>
          <a:xfrm>
            <a:off x="502919" y="271600"/>
            <a:ext cx="9144000" cy="536575"/>
          </a:xfrm>
        </p:spPr>
        <p:txBody>
          <a:bodyPr>
            <a:noAutofit/>
          </a:bodyPr>
          <a:lstStyle/>
          <a:p>
            <a:r>
              <a:rPr lang="en-US" sz="2800" dirty="0">
                <a:solidFill>
                  <a:srgbClr val="3366FF"/>
                </a:solidFill>
                <a:latin typeface="Arial"/>
                <a:cs typeface="Arial"/>
              </a:rPr>
              <a:t>Patient Satisfaction </a:t>
            </a:r>
            <a:r>
              <a:rPr lang="en-US" sz="2800" dirty="0" smtClean="0">
                <a:solidFill>
                  <a:srgbClr val="3366FF"/>
                </a:solidFill>
                <a:latin typeface="Arial"/>
                <a:cs typeface="Arial"/>
              </a:rPr>
              <a:t>Drives Hospital Profitability</a:t>
            </a:r>
            <a:endParaRPr lang="en-US" sz="2800" dirty="0">
              <a:solidFill>
                <a:srgbClr val="3366FF"/>
              </a:solidFill>
              <a:latin typeface="Arial"/>
              <a:cs typeface="Arial"/>
            </a:endParaRPr>
          </a:p>
        </p:txBody>
      </p:sp>
      <p:sp>
        <p:nvSpPr>
          <p:cNvPr id="12290" name="Content Placeholder 9"/>
          <p:cNvSpPr>
            <a:spLocks noGrp="1"/>
          </p:cNvSpPr>
          <p:nvPr>
            <p:ph idx="4294967295"/>
          </p:nvPr>
        </p:nvSpPr>
        <p:spPr>
          <a:xfrm>
            <a:off x="502919" y="808175"/>
            <a:ext cx="7388578" cy="914400"/>
          </a:xfrm>
        </p:spPr>
        <p:txBody>
          <a:bodyPr/>
          <a:lstStyle/>
          <a:p>
            <a:pPr marL="0" indent="0">
              <a:lnSpc>
                <a:spcPct val="110000"/>
              </a:lnSpc>
              <a:buNone/>
            </a:pPr>
            <a:r>
              <a:rPr lang="en-US" sz="1400" dirty="0"/>
              <a:t>When hospitals are ranked by </a:t>
            </a:r>
            <a:r>
              <a:rPr lang="en-US" sz="1400" dirty="0" smtClean="0"/>
              <a:t>profitability, </a:t>
            </a:r>
            <a:r>
              <a:rPr lang="en-US" sz="1400" dirty="0"/>
              <a:t>the most profitable hospitals </a:t>
            </a:r>
            <a:r>
              <a:rPr lang="en-US" sz="1400" dirty="0" smtClean="0"/>
              <a:t/>
            </a:r>
            <a:br>
              <a:rPr lang="en-US" sz="1400" dirty="0" smtClean="0"/>
            </a:br>
            <a:r>
              <a:rPr lang="en-US" sz="1400" dirty="0" smtClean="0"/>
              <a:t>have </a:t>
            </a:r>
            <a:r>
              <a:rPr lang="en-US" sz="1400" dirty="0"/>
              <a:t>the highest Press Ganey patient satisfaction scores</a:t>
            </a:r>
            <a:r>
              <a:rPr lang="en-US" sz="1400" dirty="0" smtClean="0"/>
              <a:t>. </a:t>
            </a:r>
            <a:endParaRPr lang="en-US" sz="1400" dirty="0"/>
          </a:p>
        </p:txBody>
      </p:sp>
      <p:graphicFrame>
        <p:nvGraphicFramePr>
          <p:cNvPr id="3" name="Chart 2"/>
          <p:cNvGraphicFramePr/>
          <p:nvPr>
            <p:extLst>
              <p:ext uri="{D42A27DB-BD31-4B8C-83A1-F6EECF244321}">
                <p14:modId xmlns:p14="http://schemas.microsoft.com/office/powerpoint/2010/main" xmlns="" val="1622958876"/>
              </p:ext>
            </p:extLst>
          </p:nvPr>
        </p:nvGraphicFramePr>
        <p:xfrm>
          <a:off x="662685" y="1590596"/>
          <a:ext cx="4355739" cy="3214823"/>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5476707" y="1572692"/>
            <a:ext cx="3096790" cy="3046604"/>
            <a:chOff x="6125325" y="1907908"/>
            <a:chExt cx="2415312" cy="2376171"/>
          </a:xfrm>
        </p:grpSpPr>
        <p:sp>
          <p:nvSpPr>
            <p:cNvPr id="4" name="Oval 3"/>
            <p:cNvSpPr/>
            <p:nvPr/>
          </p:nvSpPr>
          <p:spPr>
            <a:xfrm>
              <a:off x="6125325" y="1907908"/>
              <a:ext cx="2415312" cy="2376171"/>
            </a:xfrm>
            <a:prstGeom prst="ellipse">
              <a:avLst/>
            </a:prstGeom>
            <a:solidFill>
              <a:srgbClr val="1269F4"/>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nSpc>
                  <a:spcPct val="120000"/>
                </a:lnSpc>
                <a:buNone/>
              </a:pPr>
              <a:endParaRPr lang="en-US" sz="1200" dirty="0">
                <a:latin typeface="Arial"/>
                <a:cs typeface="Arial"/>
              </a:endParaRPr>
            </a:p>
          </p:txBody>
        </p:sp>
        <p:sp>
          <p:nvSpPr>
            <p:cNvPr id="5" name="TextBox 4"/>
            <p:cNvSpPr txBox="1"/>
            <p:nvPr/>
          </p:nvSpPr>
          <p:spPr>
            <a:xfrm>
              <a:off x="6239190" y="2237337"/>
              <a:ext cx="2162130" cy="1752347"/>
            </a:xfrm>
            <a:prstGeom prst="rect">
              <a:avLst/>
            </a:prstGeom>
            <a:noFill/>
          </p:spPr>
          <p:txBody>
            <a:bodyPr wrap="square" rtlCol="0">
              <a:spAutoFit/>
            </a:bodyPr>
            <a:lstStyle/>
            <a:p>
              <a:pPr marL="0" indent="0">
                <a:buNone/>
              </a:pPr>
              <a:r>
                <a:rPr lang="en-US" sz="2000" dirty="0">
                  <a:solidFill>
                    <a:schemeClr val="bg1"/>
                  </a:solidFill>
                  <a:latin typeface="Arial"/>
                  <a:cs typeface="Arial"/>
                </a:rPr>
                <a:t>With over </a:t>
              </a:r>
              <a:r>
                <a:rPr lang="en-US" sz="2000" dirty="0" smtClean="0">
                  <a:solidFill>
                    <a:schemeClr val="bg1"/>
                  </a:solidFill>
                  <a:latin typeface="Arial"/>
                  <a:cs typeface="Arial"/>
                </a:rPr>
                <a:t/>
              </a:r>
              <a:br>
                <a:rPr lang="en-US" sz="2000" dirty="0" smtClean="0">
                  <a:solidFill>
                    <a:schemeClr val="bg1"/>
                  </a:solidFill>
                  <a:latin typeface="Arial"/>
                  <a:cs typeface="Arial"/>
                </a:rPr>
              </a:br>
              <a:r>
                <a:rPr lang="en-US" sz="2000" dirty="0" smtClean="0">
                  <a:solidFill>
                    <a:schemeClr val="bg1"/>
                  </a:solidFill>
                  <a:latin typeface="Arial"/>
                  <a:cs typeface="Arial"/>
                </a:rPr>
                <a:t>$</a:t>
              </a:r>
              <a:r>
                <a:rPr lang="en-US" sz="2000" dirty="0">
                  <a:solidFill>
                    <a:schemeClr val="bg1"/>
                  </a:solidFill>
                  <a:latin typeface="Arial"/>
                  <a:cs typeface="Arial"/>
                </a:rPr>
                <a:t>1 Billion in Medicaid funding tied to the HCAHPS survey, patient </a:t>
              </a:r>
              <a:r>
                <a:rPr lang="en-US" sz="2000" dirty="0" smtClean="0">
                  <a:solidFill>
                    <a:schemeClr val="bg1"/>
                  </a:solidFill>
                  <a:latin typeface="Arial"/>
                  <a:cs typeface="Arial"/>
                </a:rPr>
                <a:t>satisfaction</a:t>
              </a:r>
              <a:br>
                <a:rPr lang="en-US" sz="2000" dirty="0" smtClean="0">
                  <a:solidFill>
                    <a:schemeClr val="bg1"/>
                  </a:solidFill>
                  <a:latin typeface="Arial"/>
                  <a:cs typeface="Arial"/>
                </a:rPr>
              </a:br>
              <a:r>
                <a:rPr lang="en-US" sz="2000" dirty="0" smtClean="0">
                  <a:solidFill>
                    <a:schemeClr val="bg1"/>
                  </a:solidFill>
                  <a:latin typeface="Arial"/>
                  <a:cs typeface="Arial"/>
                </a:rPr>
                <a:t>is </a:t>
              </a:r>
              <a:r>
                <a:rPr lang="en-US" sz="2000" dirty="0">
                  <a:solidFill>
                    <a:schemeClr val="bg1"/>
                  </a:solidFill>
                  <a:latin typeface="Arial"/>
                  <a:cs typeface="Arial"/>
                </a:rPr>
                <a:t>more </a:t>
              </a:r>
              <a:r>
                <a:rPr lang="en-US" sz="2000" dirty="0" smtClean="0">
                  <a:solidFill>
                    <a:schemeClr val="bg1"/>
                  </a:solidFill>
                  <a:latin typeface="Arial"/>
                  <a:cs typeface="Arial"/>
                </a:rPr>
                <a:t>important</a:t>
              </a:r>
              <a:endParaRPr lang="en-US" sz="2000" dirty="0">
                <a:solidFill>
                  <a:schemeClr val="bg1"/>
                </a:solidFill>
                <a:latin typeface="Arial"/>
                <a:cs typeface="Arial"/>
              </a:endParaRPr>
            </a:p>
            <a:p>
              <a:pPr marL="0" indent="0">
                <a:buNone/>
              </a:pPr>
              <a:r>
                <a:rPr lang="en-US" sz="2000" dirty="0">
                  <a:solidFill>
                    <a:schemeClr val="bg1"/>
                  </a:solidFill>
                  <a:latin typeface="Arial"/>
                  <a:cs typeface="Arial"/>
                </a:rPr>
                <a:t>than ever. </a:t>
              </a:r>
            </a:p>
          </p:txBody>
        </p:sp>
      </p:grpSp>
    </p:spTree>
    <p:extLst>
      <p:ext uri="{BB962C8B-B14F-4D97-AF65-F5344CB8AC3E}">
        <p14:creationId xmlns:p14="http://schemas.microsoft.com/office/powerpoint/2010/main" xmlns="" val="283715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02920" y="187648"/>
            <a:ext cx="7924800" cy="536575"/>
          </a:xfrm>
        </p:spPr>
        <p:txBody>
          <a:bodyPr/>
          <a:lstStyle/>
          <a:p>
            <a:r>
              <a:rPr lang="en-US" dirty="0"/>
              <a:t>Why </a:t>
            </a:r>
            <a:r>
              <a:rPr lang="en-US" dirty="0" smtClean="0"/>
              <a:t>Use Mobile to Improve Patient Experience? </a:t>
            </a:r>
            <a:endParaRPr lang="en-US" dirty="0"/>
          </a:p>
        </p:txBody>
      </p:sp>
      <p:sp>
        <p:nvSpPr>
          <p:cNvPr id="5" name="TextBox 4"/>
          <p:cNvSpPr txBox="1"/>
          <p:nvPr/>
        </p:nvSpPr>
        <p:spPr>
          <a:xfrm>
            <a:off x="615812" y="1363976"/>
            <a:ext cx="1924188" cy="2246769"/>
          </a:xfrm>
          <a:prstGeom prst="rect">
            <a:avLst/>
          </a:prstGeom>
          <a:solidFill>
            <a:schemeClr val="tx2">
              <a:lumMod val="20000"/>
              <a:lumOff val="80000"/>
            </a:schemeClr>
          </a:solidFill>
          <a:ln>
            <a:noFill/>
          </a:ln>
          <a:effectLst/>
        </p:spPr>
        <p:style>
          <a:lnRef idx="1">
            <a:schemeClr val="accent6"/>
          </a:lnRef>
          <a:fillRef idx="2">
            <a:schemeClr val="accent6"/>
          </a:fillRef>
          <a:effectRef idx="1">
            <a:schemeClr val="accent6"/>
          </a:effectRef>
          <a:fontRef idx="minor">
            <a:schemeClr val="dk1"/>
          </a:fontRef>
        </p:style>
        <p:txBody>
          <a:bodyPr wrap="square" lIns="182880" tIns="91440" rIns="182880" bIns="91440" rtlCol="0">
            <a:spAutoFit/>
          </a:bodyPr>
          <a:lstStyle/>
          <a:p>
            <a:pPr algn="l"/>
            <a:r>
              <a:rPr lang="en-US" sz="1000" dirty="0" smtClean="0">
                <a:solidFill>
                  <a:schemeClr val="tx1"/>
                </a:solidFill>
                <a:latin typeface="Arial"/>
                <a:cs typeface="Arial"/>
              </a:rPr>
              <a:t>That </a:t>
            </a:r>
            <a:r>
              <a:rPr lang="en-US" sz="1000" dirty="0">
                <a:solidFill>
                  <a:schemeClr val="tx1"/>
                </a:solidFill>
                <a:latin typeface="Arial"/>
                <a:cs typeface="Arial"/>
              </a:rPr>
              <a:t>the average smartphone </a:t>
            </a:r>
            <a:r>
              <a:rPr lang="en-US" sz="1000" dirty="0" smtClean="0">
                <a:solidFill>
                  <a:schemeClr val="tx1"/>
                </a:solidFill>
                <a:latin typeface="Arial"/>
                <a:cs typeface="Arial"/>
              </a:rPr>
              <a:t>owner: </a:t>
            </a:r>
          </a:p>
          <a:p>
            <a:pPr algn="l"/>
            <a:endParaRPr lang="en-US" sz="800" dirty="0">
              <a:solidFill>
                <a:schemeClr val="tx1"/>
              </a:solidFill>
              <a:latin typeface="Arial"/>
              <a:cs typeface="Arial"/>
            </a:endParaRPr>
          </a:p>
          <a:p>
            <a:pPr marL="171450" indent="-171450" algn="l">
              <a:buFont typeface="Arial"/>
              <a:buChar char="•"/>
            </a:pPr>
            <a:r>
              <a:rPr lang="en-US" sz="1000" dirty="0" smtClean="0">
                <a:solidFill>
                  <a:schemeClr val="tx1"/>
                </a:solidFill>
                <a:latin typeface="Arial"/>
                <a:cs typeface="Arial"/>
              </a:rPr>
              <a:t>Unlocks their phone to interact with it more than </a:t>
            </a:r>
            <a:r>
              <a:rPr lang="en-US" sz="1000" b="1" dirty="0" smtClean="0">
                <a:solidFill>
                  <a:schemeClr val="tx1"/>
                </a:solidFill>
                <a:latin typeface="Arial"/>
                <a:cs typeface="Arial"/>
              </a:rPr>
              <a:t>100 times per day </a:t>
            </a:r>
          </a:p>
          <a:p>
            <a:pPr algn="l"/>
            <a:endParaRPr lang="en-US" sz="800" dirty="0">
              <a:solidFill>
                <a:schemeClr val="tx1"/>
              </a:solidFill>
              <a:latin typeface="Arial"/>
              <a:cs typeface="Arial"/>
            </a:endParaRPr>
          </a:p>
          <a:p>
            <a:pPr marL="171450" indent="-171450" algn="l">
              <a:buFont typeface="Arial"/>
              <a:buChar char="•"/>
            </a:pPr>
            <a:r>
              <a:rPr lang="en-US" sz="1000" dirty="0" smtClean="0">
                <a:solidFill>
                  <a:schemeClr val="tx1"/>
                </a:solidFill>
                <a:latin typeface="Arial"/>
                <a:cs typeface="Arial"/>
              </a:rPr>
              <a:t>Accesses </a:t>
            </a:r>
            <a:r>
              <a:rPr lang="en-US" sz="1000" b="1" dirty="0" smtClean="0">
                <a:solidFill>
                  <a:schemeClr val="tx1"/>
                </a:solidFill>
                <a:latin typeface="Arial"/>
                <a:cs typeface="Arial"/>
              </a:rPr>
              <a:t>25 </a:t>
            </a:r>
            <a:r>
              <a:rPr lang="en-US" sz="1000" b="1" dirty="0">
                <a:solidFill>
                  <a:schemeClr val="tx1"/>
                </a:solidFill>
                <a:latin typeface="Arial"/>
                <a:cs typeface="Arial"/>
              </a:rPr>
              <a:t>different apps</a:t>
            </a:r>
            <a:r>
              <a:rPr lang="en-US" sz="1000" dirty="0">
                <a:solidFill>
                  <a:schemeClr val="tx1"/>
                </a:solidFill>
                <a:latin typeface="Arial"/>
                <a:cs typeface="Arial"/>
              </a:rPr>
              <a:t> in the course of a </a:t>
            </a:r>
            <a:r>
              <a:rPr lang="en-US" sz="1000" dirty="0" smtClean="0">
                <a:solidFill>
                  <a:schemeClr val="tx1"/>
                </a:solidFill>
                <a:latin typeface="Arial"/>
                <a:cs typeface="Arial"/>
              </a:rPr>
              <a:t>month</a:t>
            </a:r>
          </a:p>
          <a:p>
            <a:pPr algn="l"/>
            <a:endParaRPr lang="en-US" sz="700" dirty="0">
              <a:solidFill>
                <a:schemeClr val="tx1"/>
              </a:solidFill>
              <a:latin typeface="Arial"/>
              <a:cs typeface="Arial"/>
            </a:endParaRPr>
          </a:p>
          <a:p>
            <a:pPr marL="171450" indent="-171450" algn="l">
              <a:buFont typeface="Arial"/>
              <a:buChar char="•"/>
            </a:pPr>
            <a:r>
              <a:rPr lang="en-US" sz="1000" dirty="0" smtClean="0">
                <a:solidFill>
                  <a:schemeClr val="tx1"/>
                </a:solidFill>
                <a:latin typeface="Arial"/>
                <a:cs typeface="Arial"/>
              </a:rPr>
              <a:t>Spends </a:t>
            </a:r>
            <a:r>
              <a:rPr lang="en-US" sz="1000" b="1" dirty="0" smtClean="0">
                <a:solidFill>
                  <a:schemeClr val="tx1"/>
                </a:solidFill>
                <a:latin typeface="Arial"/>
                <a:cs typeface="Arial"/>
              </a:rPr>
              <a:t>44 hours per month </a:t>
            </a:r>
            <a:r>
              <a:rPr lang="en-US" sz="1000" dirty="0" smtClean="0">
                <a:solidFill>
                  <a:schemeClr val="tx1"/>
                </a:solidFill>
                <a:latin typeface="Arial"/>
                <a:cs typeface="Arial"/>
              </a:rPr>
              <a:t>interacting with their phone </a:t>
            </a:r>
          </a:p>
        </p:txBody>
      </p:sp>
      <p:pic>
        <p:nvPicPr>
          <p:cNvPr id="6"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4204" y="1319958"/>
            <a:ext cx="5612513" cy="240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6323071" y="2489816"/>
            <a:ext cx="1175076" cy="246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p>
            <a:r>
              <a:rPr lang="en-US" sz="1000" dirty="0">
                <a:solidFill>
                  <a:schemeClr val="bg1"/>
                </a:solidFill>
                <a:latin typeface="Arial"/>
                <a:cs typeface="Arial"/>
              </a:rPr>
              <a:t>SMARTPHONES</a:t>
            </a:r>
          </a:p>
        </p:txBody>
      </p:sp>
      <p:sp>
        <p:nvSpPr>
          <p:cNvPr id="8" name="Rectangle 18"/>
          <p:cNvSpPr>
            <a:spLocks noChangeArrowheads="1"/>
          </p:cNvSpPr>
          <p:nvPr/>
        </p:nvSpPr>
        <p:spPr bwMode="auto">
          <a:xfrm>
            <a:off x="6099384" y="3074011"/>
            <a:ext cx="1683423"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p>
            <a:r>
              <a:rPr lang="en-US" sz="900" dirty="0">
                <a:solidFill>
                  <a:schemeClr val="bg1"/>
                </a:solidFill>
                <a:latin typeface="Arial"/>
                <a:cs typeface="Arial"/>
              </a:rPr>
              <a:t>SMARTPHONES WITH HEALTH-RELATED APP</a:t>
            </a:r>
          </a:p>
        </p:txBody>
      </p:sp>
      <p:sp>
        <p:nvSpPr>
          <p:cNvPr id="9" name="Rectangle 8"/>
          <p:cNvSpPr/>
          <p:nvPr/>
        </p:nvSpPr>
        <p:spPr>
          <a:xfrm>
            <a:off x="559369" y="677040"/>
            <a:ext cx="7578042" cy="523220"/>
          </a:xfrm>
          <a:prstGeom prst="rect">
            <a:avLst/>
          </a:prstGeom>
        </p:spPr>
        <p:txBody>
          <a:bodyPr wrap="square">
            <a:spAutoFit/>
          </a:bodyPr>
          <a:lstStyle/>
          <a:p>
            <a:pPr algn="l"/>
            <a:r>
              <a:rPr lang="en-US" sz="1400" dirty="0">
                <a:solidFill>
                  <a:schemeClr val="tx1"/>
                </a:solidFill>
                <a:latin typeface="Arial"/>
                <a:cs typeface="Arial"/>
              </a:rPr>
              <a:t>In 2015, </a:t>
            </a:r>
            <a:r>
              <a:rPr lang="en-US" sz="1400" dirty="0" smtClean="0">
                <a:solidFill>
                  <a:schemeClr val="tx1"/>
                </a:solidFill>
                <a:latin typeface="Arial"/>
                <a:cs typeface="Arial"/>
              </a:rPr>
              <a:t>two-thirds of </a:t>
            </a:r>
            <a:r>
              <a:rPr lang="en-US" sz="1400" dirty="0">
                <a:solidFill>
                  <a:schemeClr val="tx1"/>
                </a:solidFill>
                <a:latin typeface="Arial"/>
                <a:cs typeface="Arial"/>
              </a:rPr>
              <a:t>the population is using a SmartPhone and 1 in 3 people has a health-related app.</a:t>
            </a:r>
          </a:p>
        </p:txBody>
      </p:sp>
      <p:sp>
        <p:nvSpPr>
          <p:cNvPr id="10" name="TextBox 9"/>
          <p:cNvSpPr txBox="1"/>
          <p:nvPr/>
        </p:nvSpPr>
        <p:spPr>
          <a:xfrm>
            <a:off x="615813" y="3903395"/>
            <a:ext cx="7653298" cy="819124"/>
          </a:xfrm>
          <a:prstGeom prst="rect">
            <a:avLst/>
          </a:prstGeom>
          <a:solidFill>
            <a:srgbClr val="D0E1FD"/>
          </a:solidFill>
        </p:spPr>
        <p:txBody>
          <a:bodyPr wrap="square" rtlCol="0" anchor="ctr" anchorCtr="1">
            <a:noAutofit/>
          </a:bodyPr>
          <a:lstStyle/>
          <a:p>
            <a:r>
              <a:rPr lang="en-US" sz="1600" dirty="0">
                <a:solidFill>
                  <a:schemeClr val="tx1"/>
                </a:solidFill>
                <a:latin typeface="Arial"/>
                <a:cs typeface="Arial"/>
              </a:rPr>
              <a:t>All this access generates a Pavlovian response — the consumer learns that </a:t>
            </a:r>
            <a:r>
              <a:rPr lang="en-US" sz="2000" dirty="0">
                <a:solidFill>
                  <a:schemeClr val="tx2"/>
                </a:solidFill>
                <a:latin typeface="Arial"/>
                <a:cs typeface="Arial"/>
              </a:rPr>
              <a:t>whatever the question is, the answer is on the phone</a:t>
            </a:r>
            <a:r>
              <a:rPr lang="en-US" sz="2000" dirty="0" smtClean="0">
                <a:solidFill>
                  <a:schemeClr val="tx2"/>
                </a:solidFill>
                <a:latin typeface="Arial"/>
                <a:cs typeface="Arial"/>
              </a:rPr>
              <a:t>.</a:t>
            </a:r>
            <a:endParaRPr lang="en-US" sz="2000" dirty="0">
              <a:solidFill>
                <a:schemeClr val="tx2"/>
              </a:solidFill>
              <a:latin typeface="Arial"/>
              <a:cs typeface="Arial"/>
            </a:endParaRPr>
          </a:p>
        </p:txBody>
      </p:sp>
    </p:spTree>
    <p:extLst>
      <p:ext uri="{BB962C8B-B14F-4D97-AF65-F5344CB8AC3E}">
        <p14:creationId xmlns:p14="http://schemas.microsoft.com/office/powerpoint/2010/main" xmlns="" val="403967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366FF"/>
                </a:solidFill>
              </a:rPr>
              <a:t>Wayfinding Impacts Patients, Staff and Revenue </a:t>
            </a:r>
            <a:endParaRPr lang="en-US" dirty="0">
              <a:solidFill>
                <a:srgbClr val="3366FF"/>
              </a:solidFill>
            </a:endParaRPr>
          </a:p>
        </p:txBody>
      </p:sp>
      <p:sp>
        <p:nvSpPr>
          <p:cNvPr id="10" name="Content Placeholder 9"/>
          <p:cNvSpPr txBox="1">
            <a:spLocks/>
          </p:cNvSpPr>
          <p:nvPr/>
        </p:nvSpPr>
        <p:spPr bwMode="auto">
          <a:xfrm>
            <a:off x="1313069" y="1287145"/>
            <a:ext cx="5143028" cy="640080"/>
          </a:xfrm>
          <a:prstGeom prst="rect">
            <a:avLst/>
          </a:prstGeom>
          <a:solidFill>
            <a:srgbClr val="1269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91440" anchor="ctr" anchorCtr="0"/>
          <a:lstStyle>
            <a:lvl1pPr algn="l" defTabSz="457200" eaLnBrk="1" hangingPunct="1">
              <a:lnSpc>
                <a:spcPct val="120000"/>
              </a:lnSpc>
              <a:spcBef>
                <a:spcPct val="20000"/>
              </a:spcBef>
              <a:buSzPct val="60000"/>
              <a:buFont typeface="Arial" charset="0"/>
              <a:buNone/>
              <a:defRPr sz="1200">
                <a:solidFill>
                  <a:schemeClr val="bg1"/>
                </a:solidFill>
                <a:latin typeface="Arial"/>
                <a:ea typeface="ＭＳ Ｐゴシック" charset="0"/>
                <a:cs typeface="Arial"/>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OF FIRST TIME VISITORS REPORT CONFUSION</a:t>
            </a:r>
          </a:p>
        </p:txBody>
      </p:sp>
      <p:sp>
        <p:nvSpPr>
          <p:cNvPr id="6" name="Text Placeholder 6"/>
          <p:cNvSpPr txBox="1">
            <a:spLocks/>
          </p:cNvSpPr>
          <p:nvPr/>
        </p:nvSpPr>
        <p:spPr bwMode="auto">
          <a:xfrm>
            <a:off x="390360" y="1477010"/>
            <a:ext cx="9144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20000"/>
              </a:spcBef>
              <a:buSzPct val="60000"/>
              <a:buFont typeface="Arial" charset="0"/>
              <a:buNone/>
            </a:pPr>
            <a:r>
              <a:rPr lang="en-US" b="1" dirty="0">
                <a:solidFill>
                  <a:srgbClr val="595959"/>
                </a:solidFill>
                <a:latin typeface="Arial"/>
                <a:cs typeface="Arial"/>
              </a:rPr>
              <a:t>30%</a:t>
            </a:r>
          </a:p>
        </p:txBody>
      </p:sp>
      <p:sp>
        <p:nvSpPr>
          <p:cNvPr id="11" name="Content Placeholder 9"/>
          <p:cNvSpPr txBox="1">
            <a:spLocks/>
          </p:cNvSpPr>
          <p:nvPr/>
        </p:nvSpPr>
        <p:spPr bwMode="auto">
          <a:xfrm>
            <a:off x="1313069" y="2095758"/>
            <a:ext cx="3540003" cy="640080"/>
          </a:xfrm>
          <a:prstGeom prst="rect">
            <a:avLst/>
          </a:prstGeom>
          <a:solidFill>
            <a:srgbClr val="1269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91440" anchor="ctr" anchorCtr="0"/>
          <a:lstStyle>
            <a:lvl1pPr algn="l" defTabSz="457200" eaLnBrk="1" hangingPunct="1">
              <a:lnSpc>
                <a:spcPct val="120000"/>
              </a:lnSpc>
              <a:spcBef>
                <a:spcPct val="20000"/>
              </a:spcBef>
              <a:buSzPct val="60000"/>
              <a:buFont typeface="Arial" charset="0"/>
              <a:buNone/>
              <a:defRPr sz="1200">
                <a:solidFill>
                  <a:schemeClr val="bg1"/>
                </a:solidFill>
                <a:latin typeface="Arial"/>
                <a:ea typeface="ＭＳ Ｐゴシック" charset="0"/>
                <a:cs typeface="Arial"/>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OF REPEAT VISITORS ARE CONFUSED</a:t>
            </a:r>
          </a:p>
        </p:txBody>
      </p:sp>
      <p:sp>
        <p:nvSpPr>
          <p:cNvPr id="7" name="Text Placeholder 6"/>
          <p:cNvSpPr txBox="1">
            <a:spLocks/>
          </p:cNvSpPr>
          <p:nvPr/>
        </p:nvSpPr>
        <p:spPr bwMode="auto">
          <a:xfrm>
            <a:off x="390360" y="2285623"/>
            <a:ext cx="9144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20000"/>
              </a:spcBef>
              <a:buSzPct val="60000"/>
              <a:buFont typeface="Arial" charset="0"/>
              <a:buNone/>
            </a:pPr>
            <a:r>
              <a:rPr lang="en-US" b="1" dirty="0">
                <a:solidFill>
                  <a:srgbClr val="595959"/>
                </a:solidFill>
                <a:latin typeface="Arial"/>
                <a:cs typeface="Arial"/>
              </a:rPr>
              <a:t>15%</a:t>
            </a:r>
          </a:p>
        </p:txBody>
      </p:sp>
      <p:sp>
        <p:nvSpPr>
          <p:cNvPr id="12" name="Content Placeholder 9"/>
          <p:cNvSpPr txBox="1">
            <a:spLocks/>
          </p:cNvSpPr>
          <p:nvPr/>
        </p:nvSpPr>
        <p:spPr bwMode="auto">
          <a:xfrm>
            <a:off x="1313069" y="2904371"/>
            <a:ext cx="5066828" cy="640080"/>
          </a:xfrm>
          <a:prstGeom prst="rect">
            <a:avLst/>
          </a:prstGeom>
          <a:solidFill>
            <a:srgbClr val="1269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91440" anchor="ctr" anchorCtr="0"/>
          <a:lstStyle>
            <a:lvl1pPr algn="l" defTabSz="457200" eaLnBrk="1" hangingPunct="1">
              <a:lnSpc>
                <a:spcPct val="120000"/>
              </a:lnSpc>
              <a:spcBef>
                <a:spcPct val="20000"/>
              </a:spcBef>
              <a:buSzPct val="60000"/>
              <a:buFont typeface="Arial" charset="0"/>
              <a:buNone/>
              <a:defRPr sz="1200">
                <a:solidFill>
                  <a:schemeClr val="bg1"/>
                </a:solidFill>
                <a:latin typeface="Arial"/>
                <a:ea typeface="ＭＳ Ｐゴシック" charset="0"/>
                <a:cs typeface="Arial"/>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OF STAFF MEMBERS CAN’T FIND THEIR DESTINATION</a:t>
            </a:r>
          </a:p>
        </p:txBody>
      </p:sp>
      <p:sp>
        <p:nvSpPr>
          <p:cNvPr id="8" name="Text Placeholder 6"/>
          <p:cNvSpPr txBox="1">
            <a:spLocks/>
          </p:cNvSpPr>
          <p:nvPr/>
        </p:nvSpPr>
        <p:spPr bwMode="auto">
          <a:xfrm>
            <a:off x="390360" y="3094236"/>
            <a:ext cx="9144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20000"/>
              </a:spcBef>
              <a:buSzPct val="60000"/>
              <a:buFont typeface="Arial" charset="0"/>
              <a:buNone/>
            </a:pPr>
            <a:r>
              <a:rPr lang="en-US" b="1" dirty="0">
                <a:solidFill>
                  <a:srgbClr val="595959"/>
                </a:solidFill>
                <a:latin typeface="Arial"/>
                <a:cs typeface="Arial"/>
              </a:rPr>
              <a:t>28%</a:t>
            </a:r>
          </a:p>
        </p:txBody>
      </p:sp>
      <p:sp>
        <p:nvSpPr>
          <p:cNvPr id="14" name="Content Placeholder 9"/>
          <p:cNvSpPr txBox="1">
            <a:spLocks/>
          </p:cNvSpPr>
          <p:nvPr/>
        </p:nvSpPr>
        <p:spPr bwMode="auto">
          <a:xfrm>
            <a:off x="1313069" y="3712985"/>
            <a:ext cx="7203485" cy="640080"/>
          </a:xfrm>
          <a:prstGeom prst="rect">
            <a:avLst/>
          </a:prstGeom>
          <a:solidFill>
            <a:srgbClr val="1269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91440" anchor="ctr" anchorCtr="0"/>
          <a:lstStyle>
            <a:lvl1pPr algn="l" defTabSz="457200" eaLnBrk="1" hangingPunct="1">
              <a:lnSpc>
                <a:spcPct val="120000"/>
              </a:lnSpc>
              <a:spcBef>
                <a:spcPct val="20000"/>
              </a:spcBef>
              <a:buSzPct val="60000"/>
              <a:buFont typeface="Arial" charset="0"/>
              <a:buNone/>
              <a:defRPr sz="1200">
                <a:solidFill>
                  <a:schemeClr val="bg1"/>
                </a:solidFill>
                <a:latin typeface="Arial"/>
                <a:ea typeface="ＭＳ Ｐゴシック" charset="0"/>
                <a:cs typeface="Arial"/>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OF </a:t>
            </a:r>
            <a:r>
              <a:rPr lang="en-US" dirty="0" smtClean="0"/>
              <a:t>HOSPITALS </a:t>
            </a:r>
            <a:r>
              <a:rPr lang="en-US" dirty="0"/>
              <a:t>REPORTED IDLE STAFF WHEN PATIENTS ARE LATE</a:t>
            </a:r>
          </a:p>
        </p:txBody>
      </p:sp>
      <p:sp>
        <p:nvSpPr>
          <p:cNvPr id="9" name="Text Placeholder 6"/>
          <p:cNvSpPr txBox="1">
            <a:spLocks/>
          </p:cNvSpPr>
          <p:nvPr/>
        </p:nvSpPr>
        <p:spPr bwMode="auto">
          <a:xfrm>
            <a:off x="390360" y="3902850"/>
            <a:ext cx="9144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20000"/>
              </a:spcBef>
              <a:buSzPct val="60000"/>
              <a:buFont typeface="Arial" charset="0"/>
              <a:buNone/>
            </a:pPr>
            <a:r>
              <a:rPr lang="en-US" b="1" dirty="0">
                <a:solidFill>
                  <a:srgbClr val="595959"/>
                </a:solidFill>
                <a:latin typeface="Arial"/>
                <a:cs typeface="Arial"/>
              </a:rPr>
              <a:t>40%</a:t>
            </a:r>
          </a:p>
        </p:txBody>
      </p:sp>
    </p:spTree>
    <p:extLst>
      <p:ext uri="{BB962C8B-B14F-4D97-AF65-F5344CB8AC3E}">
        <p14:creationId xmlns:p14="http://schemas.microsoft.com/office/powerpoint/2010/main" xmlns="" val="61000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500" y="2876550"/>
            <a:ext cx="6510262" cy="457200"/>
          </a:xfrm>
        </p:spPr>
        <p:txBody>
          <a:bodyPr>
            <a:noAutofit/>
          </a:bodyPr>
          <a:lstStyle/>
          <a:p>
            <a:r>
              <a:rPr lang="en-US" sz="2600" dirty="0" smtClean="0">
                <a:solidFill>
                  <a:srgbClr val="0080FF"/>
                </a:solidFill>
              </a:rPr>
              <a:t>GPS, </a:t>
            </a:r>
            <a:r>
              <a:rPr lang="en-US" sz="2600" dirty="0" err="1" smtClean="0">
                <a:solidFill>
                  <a:srgbClr val="0080FF"/>
                </a:solidFill>
              </a:rPr>
              <a:t>WiFi</a:t>
            </a:r>
            <a:r>
              <a:rPr lang="en-US" sz="2600" dirty="0" smtClean="0">
                <a:solidFill>
                  <a:srgbClr val="0080FF"/>
                </a:solidFill>
              </a:rPr>
              <a:t> and BLE </a:t>
            </a:r>
            <a:r>
              <a:rPr lang="en-US" sz="2600" dirty="0" err="1" smtClean="0">
                <a:solidFill>
                  <a:srgbClr val="0080FF"/>
                </a:solidFill>
              </a:rPr>
              <a:t>Wayfinding</a:t>
            </a:r>
            <a:endParaRPr lang="en-US" sz="2600" dirty="0">
              <a:solidFill>
                <a:srgbClr val="0080FF"/>
              </a:solidFill>
            </a:endParaRPr>
          </a:p>
        </p:txBody>
      </p:sp>
    </p:spTree>
    <p:extLst>
      <p:ext uri="{BB962C8B-B14F-4D97-AF65-F5344CB8AC3E}">
        <p14:creationId xmlns:p14="http://schemas.microsoft.com/office/powerpoint/2010/main" xmlns="" val="2003522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343"/>
          <p:cNvSpPr/>
          <p:nvPr/>
        </p:nvSpPr>
        <p:spPr>
          <a:xfrm>
            <a:off x="2173765" y="1697333"/>
            <a:ext cx="4406769" cy="43487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cstate="print">
              <a:alphaModFix amt="74000"/>
            </a:blip>
            <a:srcRect/>
            <a:stretch>
              <a:fillRect/>
            </a:stretch>
          </a:blipFill>
          <a:ln w="12700">
            <a:miter lim="400000"/>
          </a:ln>
          <a:effectLst>
            <a:outerShdw blurRad="50800" dist="25400" dir="5400000" rotWithShape="0">
              <a:srgbClr val="000000">
                <a:alpha val="50000"/>
              </a:srgbClr>
            </a:outerShdw>
          </a:effectLst>
        </p:spPr>
        <p:txBody>
          <a:bodyPr lIns="26789" tIns="26789" rIns="26789" bIns="26789" anchor="ctr"/>
          <a:lstStyle/>
          <a:p>
            <a:pPr lvl="0">
              <a:defRPr sz="5600">
                <a:solidFill>
                  <a:srgbClr val="FFFFFF"/>
                </a:solidFill>
                <a:effectLst>
                  <a:outerShdw blurRad="38100" dist="12700" dir="5400000" rotWithShape="0">
                    <a:srgbClr val="000000">
                      <a:alpha val="50000"/>
                    </a:srgbClr>
                  </a:outerShdw>
                </a:effectLst>
              </a:defRPr>
            </a:pPr>
            <a:endParaRPr/>
          </a:p>
        </p:txBody>
      </p:sp>
      <p:sp>
        <p:nvSpPr>
          <p:cNvPr id="4" name="Title 3"/>
          <p:cNvSpPr>
            <a:spLocks noGrp="1"/>
          </p:cNvSpPr>
          <p:nvPr>
            <p:ph type="title"/>
          </p:nvPr>
        </p:nvSpPr>
        <p:spPr>
          <a:xfrm>
            <a:off x="282213" y="162553"/>
            <a:ext cx="8686800" cy="536575"/>
          </a:xfrm>
        </p:spPr>
        <p:txBody>
          <a:bodyPr>
            <a:noAutofit/>
          </a:bodyPr>
          <a:lstStyle/>
          <a:p>
            <a:r>
              <a:rPr lang="en-US" sz="2400" dirty="0" smtClean="0"/>
              <a:t>Guide the Patient Journey with Phunware</a:t>
            </a:r>
            <a:endParaRPr lang="en-US" sz="2400" dirty="0"/>
          </a:p>
        </p:txBody>
      </p:sp>
      <p:sp>
        <p:nvSpPr>
          <p:cNvPr id="31" name="Shape 96"/>
          <p:cNvSpPr txBox="1">
            <a:spLocks/>
          </p:cNvSpPr>
          <p:nvPr/>
        </p:nvSpPr>
        <p:spPr>
          <a:xfrm>
            <a:off x="77767" y="4972540"/>
            <a:ext cx="99813" cy="134541"/>
          </a:xfrm>
          <a:prstGeom prst="rect">
            <a:avLst/>
          </a:prstGeom>
          <a:extLst>
            <a:ext uri="{C572A759-6A51-4108-AA02-DFA0A04FC94B}">
              <ma14:wrappingTextBoxFlag xmlns:ma14="http://schemas.microsoft.com/office/mac/drawingml/2011/main" xmlns="" val="1"/>
            </a:ext>
          </a:extLst>
        </p:spPr>
        <p:txBody>
          <a:bodyPr/>
          <a:lstStyle>
            <a:lvl1pPr algn="ctr" defTabSz="328613">
              <a:defRPr sz="2200">
                <a:latin typeface="+mj-lt"/>
                <a:ea typeface="+mj-ea"/>
                <a:cs typeface="+mj-cs"/>
                <a:sym typeface="Gill Sans"/>
              </a:defRPr>
            </a:lvl1pPr>
            <a:lvl2pPr indent="128588" algn="ctr" defTabSz="219075">
              <a:defRPr sz="2200">
                <a:latin typeface="+mj-lt"/>
                <a:ea typeface="+mj-ea"/>
                <a:cs typeface="+mj-cs"/>
                <a:sym typeface="Gill Sans"/>
              </a:defRPr>
            </a:lvl2pPr>
            <a:lvl3pPr indent="257175" algn="ctr" defTabSz="219075">
              <a:defRPr sz="2200">
                <a:latin typeface="+mj-lt"/>
                <a:ea typeface="+mj-ea"/>
                <a:cs typeface="+mj-cs"/>
                <a:sym typeface="Gill Sans"/>
              </a:defRPr>
            </a:lvl3pPr>
            <a:lvl4pPr indent="385763" algn="ctr" defTabSz="219075">
              <a:defRPr sz="2200">
                <a:latin typeface="+mj-lt"/>
                <a:ea typeface="+mj-ea"/>
                <a:cs typeface="+mj-cs"/>
                <a:sym typeface="Gill Sans"/>
              </a:defRPr>
            </a:lvl4pPr>
            <a:lvl5pPr indent="514350" algn="ctr" defTabSz="219075">
              <a:defRPr sz="2200">
                <a:latin typeface="+mj-lt"/>
                <a:ea typeface="+mj-ea"/>
                <a:cs typeface="+mj-cs"/>
                <a:sym typeface="Gill Sans"/>
              </a:defRPr>
            </a:lvl5pPr>
            <a:lvl6pPr indent="642938" algn="ctr" defTabSz="219075">
              <a:defRPr sz="2200">
                <a:latin typeface="+mj-lt"/>
                <a:ea typeface="+mj-ea"/>
                <a:cs typeface="+mj-cs"/>
                <a:sym typeface="Gill Sans"/>
              </a:defRPr>
            </a:lvl6pPr>
            <a:lvl7pPr indent="771525" algn="ctr" defTabSz="219075">
              <a:defRPr sz="2200">
                <a:latin typeface="+mj-lt"/>
                <a:ea typeface="+mj-ea"/>
                <a:cs typeface="+mj-cs"/>
                <a:sym typeface="Gill Sans"/>
              </a:defRPr>
            </a:lvl7pPr>
            <a:lvl8pPr indent="900113" algn="ctr" defTabSz="219075">
              <a:defRPr sz="2200">
                <a:latin typeface="+mj-lt"/>
                <a:ea typeface="+mj-ea"/>
                <a:cs typeface="+mj-cs"/>
                <a:sym typeface="Gill Sans"/>
              </a:defRPr>
            </a:lvl8pPr>
            <a:lvl9pPr indent="1028700" algn="ctr" defTabSz="219075">
              <a:defRPr sz="2200">
                <a:latin typeface="+mj-lt"/>
                <a:ea typeface="+mj-ea"/>
                <a:cs typeface="+mj-cs"/>
                <a:sym typeface="Gill Sans"/>
              </a:defRPr>
            </a:lvl9pPr>
          </a:lstStyle>
          <a:p>
            <a:pPr>
              <a:defRPr sz="1800">
                <a:solidFill>
                  <a:srgbClr val="000000"/>
                </a:solidFill>
              </a:defRPr>
            </a:pPr>
            <a:fld id="{86CB4B4D-7CA3-9044-876B-883B54F8677D}" type="slidenum">
              <a:rPr lang="en-US" sz="500" smtClean="0">
                <a:solidFill>
                  <a:srgbClr val="53585F"/>
                </a:solidFill>
              </a:rPr>
              <a:pPr>
                <a:defRPr sz="1800">
                  <a:solidFill>
                    <a:srgbClr val="000000"/>
                  </a:solidFill>
                </a:defRPr>
              </a:pPr>
              <a:t>7</a:t>
            </a:fld>
            <a:endParaRPr lang="en-US" sz="500" dirty="0">
              <a:solidFill>
                <a:srgbClr val="53585F"/>
              </a:solidFill>
            </a:endParaRPr>
          </a:p>
        </p:txBody>
      </p:sp>
      <p:pic>
        <p:nvPicPr>
          <p:cNvPr id="44" name="pasted-image.png"/>
          <p:cNvPicPr/>
          <p:nvPr/>
        </p:nvPicPr>
        <p:blipFill>
          <a:blip r:embed="rId3" cstate="print">
            <a:extLst/>
          </a:blip>
          <a:srcRect l="11421" t="21816" r="58328" b="43266"/>
          <a:stretch>
            <a:fillRect/>
          </a:stretch>
        </p:blipFill>
        <p:spPr>
          <a:xfrm>
            <a:off x="3634568" y="3720310"/>
            <a:ext cx="1529722" cy="1489472"/>
          </a:xfrm>
          <a:prstGeom prst="rect">
            <a:avLst/>
          </a:prstGeom>
          <a:ln w="12700">
            <a:miter lim="400000"/>
          </a:ln>
        </p:spPr>
      </p:pic>
      <p:pic>
        <p:nvPicPr>
          <p:cNvPr id="45" name="Picture 44" descr="neighborhood_aerial.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7494" y="3220501"/>
            <a:ext cx="2116665" cy="1258701"/>
          </a:xfrm>
          <a:prstGeom prst="rect">
            <a:avLst/>
          </a:prstGeom>
          <a:effectLst>
            <a:outerShdw blurRad="50800" dist="38100" dir="2700000" algn="tl" rotWithShape="0">
              <a:srgbClr val="000000">
                <a:alpha val="43000"/>
              </a:srgbClr>
            </a:outerShdw>
          </a:effectLst>
        </p:spPr>
      </p:pic>
      <p:pic>
        <p:nvPicPr>
          <p:cNvPr id="46" name="Picture 45" descr="Parking-poprawka2_post.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36021" y="1509238"/>
            <a:ext cx="1976046" cy="1252728"/>
          </a:xfrm>
          <a:prstGeom prst="rect">
            <a:avLst/>
          </a:prstGeom>
          <a:effectLst>
            <a:outerShdw blurRad="50800" dist="38100" dir="3780000" algn="tl" rotWithShape="0">
              <a:srgbClr val="000000">
                <a:alpha val="43000"/>
              </a:srgbClr>
            </a:outerShdw>
          </a:effectLst>
        </p:spPr>
      </p:pic>
      <p:pic>
        <p:nvPicPr>
          <p:cNvPr id="48" name="Picture 47" descr="stock-footage-portland-oregon-circa-hospital-entrance-with-professional-woman-entering-through-front.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40345" y="997023"/>
            <a:ext cx="2237014" cy="1252728"/>
          </a:xfrm>
          <a:prstGeom prst="rect">
            <a:avLst/>
          </a:prstGeom>
          <a:effectLst>
            <a:outerShdw blurRad="50800" dist="38100" dir="5400000" algn="tl" rotWithShape="0">
              <a:srgbClr val="000000">
                <a:alpha val="43000"/>
              </a:srgbClr>
            </a:outerShdw>
          </a:effectLst>
        </p:spPr>
      </p:pic>
      <p:pic>
        <p:nvPicPr>
          <p:cNvPr id="49" name="Picture 48" descr="Hospital-departments-sign-010.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74709" y="1537459"/>
            <a:ext cx="2087880" cy="1252728"/>
          </a:xfrm>
          <a:prstGeom prst="rect">
            <a:avLst/>
          </a:prstGeom>
          <a:effectLst>
            <a:outerShdw blurRad="50800" dist="38100" dir="6780000" algn="tl" rotWithShape="0">
              <a:srgbClr val="000000">
                <a:alpha val="43000"/>
              </a:srgbClr>
            </a:outerShdw>
          </a:effectLst>
        </p:spPr>
      </p:pic>
      <p:pic>
        <p:nvPicPr>
          <p:cNvPr id="50" name="Picture 49" descr="doctor-office.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67434" y="3253046"/>
            <a:ext cx="2163803" cy="1138844"/>
          </a:xfrm>
          <a:prstGeom prst="rect">
            <a:avLst/>
          </a:prstGeom>
          <a:effectLst>
            <a:outerShdw blurRad="50800" dist="38100" dir="8220000" algn="tl" rotWithShape="0">
              <a:srgbClr val="000000">
                <a:alpha val="43000"/>
              </a:srgbClr>
            </a:outerShdw>
          </a:effectLst>
        </p:spPr>
      </p:pic>
      <p:grpSp>
        <p:nvGrpSpPr>
          <p:cNvPr id="3" name="Group 2"/>
          <p:cNvGrpSpPr/>
          <p:nvPr/>
        </p:nvGrpSpPr>
        <p:grpSpPr>
          <a:xfrm>
            <a:off x="3153763" y="2797180"/>
            <a:ext cx="2460452" cy="2710062"/>
            <a:chOff x="3463148" y="3194393"/>
            <a:chExt cx="1841681" cy="2028519"/>
          </a:xfrm>
        </p:grpSpPr>
        <p:pic>
          <p:nvPicPr>
            <p:cNvPr id="33" name="pasted-image.pdf"/>
            <p:cNvPicPr/>
            <p:nvPr/>
          </p:nvPicPr>
          <p:blipFill>
            <a:blip r:embed="rId9" cstate="print">
              <a:extLst/>
            </a:blip>
            <a:srcRect b="46995"/>
            <a:stretch>
              <a:fillRect/>
            </a:stretch>
          </p:blipFill>
          <p:spPr>
            <a:xfrm>
              <a:off x="3463148" y="3194393"/>
              <a:ext cx="1841681" cy="2028519"/>
            </a:xfrm>
            <a:prstGeom prst="rect">
              <a:avLst/>
            </a:prstGeom>
            <a:ln w="12700">
              <a:miter lim="400000"/>
            </a:ln>
          </p:spPr>
        </p:pic>
        <p:pic>
          <p:nvPicPr>
            <p:cNvPr id="51" name="Picture 50" descr="Screen Shot 2014-08-14 at 11.26.48 AM.png"/>
            <p:cNvPicPr>
              <a:picLocks noChangeAspect="1"/>
            </p:cNvPicPr>
            <p:nvPr/>
          </p:nvPicPr>
          <p:blipFill rotWithShape="1">
            <a:blip r:embed="rId10" cstate="print">
              <a:extLst>
                <a:ext uri="{28A0092B-C50C-407E-A947-70E740481C1C}">
                  <a14:useLocalDpi xmlns:a14="http://schemas.microsoft.com/office/drawing/2010/main" xmlns="" val="0"/>
                </a:ext>
              </a:extLst>
            </a:blip>
            <a:srcRect t="1" b="43772"/>
            <a:stretch/>
          </p:blipFill>
          <p:spPr>
            <a:xfrm>
              <a:off x="3640784" y="3712749"/>
              <a:ext cx="1523505" cy="1497034"/>
            </a:xfrm>
            <a:prstGeom prst="rect">
              <a:avLst/>
            </a:prstGeom>
          </p:spPr>
        </p:pic>
      </p:grpSp>
      <p:sp>
        <p:nvSpPr>
          <p:cNvPr id="37" name="Shape 102"/>
          <p:cNvSpPr/>
          <p:nvPr/>
        </p:nvSpPr>
        <p:spPr>
          <a:xfrm>
            <a:off x="936021" y="2614854"/>
            <a:ext cx="1976045" cy="238767"/>
          </a:xfrm>
          <a:prstGeom prst="rect">
            <a:avLst/>
          </a:prstGeom>
          <a:solidFill>
            <a:srgbClr val="1269F4"/>
          </a:solidFill>
          <a:ln w="12700">
            <a:miter lim="400000"/>
          </a:ln>
          <a:effectLst>
            <a:outerShdw blurRad="50800" dist="38100" dir="4620000" algn="tl" rotWithShape="0">
              <a:srgbClr val="000000">
                <a:alpha val="24000"/>
              </a:srgbClr>
            </a:outerShdw>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chemeClr val="bg1"/>
                </a:solidFill>
                <a:latin typeface="Arial"/>
                <a:cs typeface="Arial"/>
              </a:rPr>
              <a:t>To the parking lot</a:t>
            </a:r>
          </a:p>
        </p:txBody>
      </p:sp>
      <p:sp>
        <p:nvSpPr>
          <p:cNvPr id="39" name="Shape 104"/>
          <p:cNvSpPr/>
          <p:nvPr/>
        </p:nvSpPr>
        <p:spPr>
          <a:xfrm>
            <a:off x="5774709" y="2614854"/>
            <a:ext cx="2087880" cy="238767"/>
          </a:xfrm>
          <a:prstGeom prst="rect">
            <a:avLst/>
          </a:prstGeom>
          <a:solidFill>
            <a:srgbClr val="1269F4"/>
          </a:solidFill>
          <a:ln w="12700">
            <a:miter lim="400000"/>
          </a:ln>
          <a:effectLst>
            <a:outerShdw blurRad="50800" dist="38100" dir="6960000" algn="tl" rotWithShape="0">
              <a:srgbClr val="000000">
                <a:alpha val="24000"/>
              </a:srgbClr>
            </a:outerShdw>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Across </a:t>
            </a:r>
            <a:r>
              <a:rPr lang="en-US" sz="1200" dirty="0" smtClean="0">
                <a:solidFill>
                  <a:srgbClr val="FFFFFF"/>
                </a:solidFill>
                <a:latin typeface="Arial"/>
                <a:cs typeface="Arial"/>
              </a:rPr>
              <a:t>departments</a:t>
            </a:r>
            <a:endParaRPr sz="1200" dirty="0">
              <a:solidFill>
                <a:srgbClr val="FFFFFF"/>
              </a:solidFill>
              <a:latin typeface="Arial"/>
              <a:cs typeface="Arial"/>
            </a:endParaRPr>
          </a:p>
        </p:txBody>
      </p:sp>
      <p:sp>
        <p:nvSpPr>
          <p:cNvPr id="36" name="Shape 101"/>
          <p:cNvSpPr/>
          <p:nvPr/>
        </p:nvSpPr>
        <p:spPr>
          <a:xfrm>
            <a:off x="588297" y="4339767"/>
            <a:ext cx="2115862" cy="238767"/>
          </a:xfrm>
          <a:prstGeom prst="rect">
            <a:avLst/>
          </a:prstGeom>
          <a:solidFill>
            <a:srgbClr val="1269F4"/>
          </a:solidFill>
          <a:ln w="12700">
            <a:miter lim="400000"/>
          </a:ln>
          <a:effectLst>
            <a:outerShdw blurRad="50800" dist="38100" dir="2700000" algn="tl" rotWithShape="0">
              <a:srgbClr val="000000">
                <a:alpha val="32000"/>
              </a:srgbClr>
            </a:outerShdw>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From the </a:t>
            </a:r>
            <a:r>
              <a:rPr lang="en-US" sz="1200" dirty="0" smtClean="0">
                <a:solidFill>
                  <a:srgbClr val="FFFFFF"/>
                </a:solidFill>
                <a:latin typeface="Arial"/>
                <a:cs typeface="Arial"/>
              </a:rPr>
              <a:t>neighborhood</a:t>
            </a:r>
            <a:endParaRPr sz="1200" dirty="0">
              <a:solidFill>
                <a:srgbClr val="FFFFFF"/>
              </a:solidFill>
              <a:latin typeface="Arial"/>
              <a:cs typeface="Arial"/>
            </a:endParaRPr>
          </a:p>
        </p:txBody>
      </p:sp>
      <p:sp>
        <p:nvSpPr>
          <p:cNvPr id="40" name="Shape 105"/>
          <p:cNvSpPr/>
          <p:nvPr/>
        </p:nvSpPr>
        <p:spPr>
          <a:xfrm>
            <a:off x="6067434" y="4320953"/>
            <a:ext cx="2163803" cy="238767"/>
          </a:xfrm>
          <a:prstGeom prst="rect">
            <a:avLst/>
          </a:prstGeom>
          <a:solidFill>
            <a:srgbClr val="1269F4"/>
          </a:solidFill>
          <a:ln w="12700">
            <a:miter lim="400000"/>
          </a:ln>
          <a:effectLst>
            <a:outerShdw blurRad="50800" dist="38100" dir="8100000" algn="tl" rotWithShape="0">
              <a:srgbClr val="000000">
                <a:alpha val="24000"/>
              </a:srgbClr>
            </a:outerShdw>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All the way to the </a:t>
            </a:r>
            <a:r>
              <a:rPr lang="en-US" sz="1200" dirty="0" smtClean="0">
                <a:solidFill>
                  <a:srgbClr val="FFFFFF"/>
                </a:solidFill>
                <a:latin typeface="Arial"/>
                <a:cs typeface="Arial"/>
              </a:rPr>
              <a:t>office</a:t>
            </a:r>
            <a:endParaRPr sz="1200" dirty="0">
              <a:solidFill>
                <a:srgbClr val="FFFFFF"/>
              </a:solidFill>
              <a:latin typeface="Arial"/>
              <a:cs typeface="Arial"/>
            </a:endParaRPr>
          </a:p>
        </p:txBody>
      </p:sp>
      <p:sp>
        <p:nvSpPr>
          <p:cNvPr id="38" name="Shape 103"/>
          <p:cNvSpPr/>
          <p:nvPr/>
        </p:nvSpPr>
        <p:spPr>
          <a:xfrm>
            <a:off x="3240345" y="2096268"/>
            <a:ext cx="2237014" cy="238767"/>
          </a:xfrm>
          <a:prstGeom prst="rect">
            <a:avLst/>
          </a:prstGeom>
          <a:solidFill>
            <a:srgbClr val="1269F4"/>
          </a:solidFill>
          <a:ln w="12700">
            <a:miter lim="400000"/>
          </a:ln>
          <a:effectLst>
            <a:outerShdw blurRad="50800" dist="38100" dir="5400000" algn="tl" rotWithShape="0">
              <a:srgbClr val="000000">
                <a:alpha val="24000"/>
              </a:srgbClr>
            </a:outerShdw>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Through the front door</a:t>
            </a:r>
          </a:p>
        </p:txBody>
      </p:sp>
    </p:spTree>
    <p:extLst>
      <p:ext uri="{BB962C8B-B14F-4D97-AF65-F5344CB8AC3E}">
        <p14:creationId xmlns:p14="http://schemas.microsoft.com/office/powerpoint/2010/main" xmlns="" val="5570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36"/>
                                        </p:tgtEl>
                                        <p:attrNameLst>
                                          <p:attrName>style.visibility</p:attrName>
                                        </p:attrNameLst>
                                      </p:cBhvr>
                                      <p:to>
                                        <p:strVal val="visible"/>
                                      </p:to>
                                    </p:set>
                                    <p:anim calcmode="lin" valueType="num">
                                      <p:cBhvr>
                                        <p:cTn id="7" dur="700" fill="hold"/>
                                        <p:tgtEl>
                                          <p:spTgt spid="36"/>
                                        </p:tgtEl>
                                        <p:attrNameLst>
                                          <p:attrName>ppt_w</p:attrName>
                                        </p:attrNameLst>
                                      </p:cBhvr>
                                      <p:tavLst>
                                        <p:tav tm="0">
                                          <p:val>
                                            <p:strVal val="4*#ppt_w"/>
                                          </p:val>
                                        </p:tav>
                                        <p:tav tm="100000">
                                          <p:val>
                                            <p:strVal val="#ppt_w"/>
                                          </p:val>
                                        </p:tav>
                                      </p:tavLst>
                                    </p:anim>
                                    <p:anim calcmode="lin" valueType="num">
                                      <p:cBhvr>
                                        <p:cTn id="8" dur="700" fill="hold"/>
                                        <p:tgtEl>
                                          <p:spTgt spid="36"/>
                                        </p:tgtEl>
                                        <p:attrNameLst>
                                          <p:attrName>ppt_h</p:attrName>
                                        </p:attrNameLst>
                                      </p:cBhvr>
                                      <p:tavLst>
                                        <p:tav tm="0">
                                          <p:val>
                                            <p:strVal val="4*#ppt_h"/>
                                          </p:val>
                                        </p:tav>
                                        <p:tav tm="100000">
                                          <p:val>
                                            <p:strVal val="#ppt_h"/>
                                          </p:val>
                                        </p:tav>
                                      </p:tavLst>
                                    </p:anim>
                                  </p:childTnLst>
                                </p:cTn>
                              </p:par>
                            </p:childTnLst>
                          </p:cTn>
                        </p:par>
                        <p:par>
                          <p:cTn id="9" fill="hold">
                            <p:stCondLst>
                              <p:cond delay="700"/>
                            </p:stCondLst>
                            <p:childTnLst>
                              <p:par>
                                <p:cTn id="10" presetID="23" presetClass="entr" presetSubtype="16" fill="hold" grpId="0" nodeType="afterEffect">
                                  <p:stCondLst>
                                    <p:cond delay="0"/>
                                  </p:stCondLst>
                                  <p:iterate>
                                    <p:tmAbs val="0"/>
                                  </p:iterate>
                                  <p:childTnLst>
                                    <p:set>
                                      <p:cBhvr>
                                        <p:cTn id="11" fill="hold"/>
                                        <p:tgtEl>
                                          <p:spTgt spid="37"/>
                                        </p:tgtEl>
                                        <p:attrNameLst>
                                          <p:attrName>style.visibility</p:attrName>
                                        </p:attrNameLst>
                                      </p:cBhvr>
                                      <p:to>
                                        <p:strVal val="visible"/>
                                      </p:to>
                                    </p:set>
                                    <p:anim calcmode="lin" valueType="num">
                                      <p:cBhvr>
                                        <p:cTn id="12" dur="700" fill="hold"/>
                                        <p:tgtEl>
                                          <p:spTgt spid="37"/>
                                        </p:tgtEl>
                                        <p:attrNameLst>
                                          <p:attrName>ppt_w</p:attrName>
                                        </p:attrNameLst>
                                      </p:cBhvr>
                                      <p:tavLst>
                                        <p:tav tm="0">
                                          <p:val>
                                            <p:strVal val="4*#ppt_w"/>
                                          </p:val>
                                        </p:tav>
                                        <p:tav tm="100000">
                                          <p:val>
                                            <p:strVal val="#ppt_w"/>
                                          </p:val>
                                        </p:tav>
                                      </p:tavLst>
                                    </p:anim>
                                    <p:anim calcmode="lin" valueType="num">
                                      <p:cBhvr>
                                        <p:cTn id="13" dur="700" fill="hold"/>
                                        <p:tgtEl>
                                          <p:spTgt spid="37"/>
                                        </p:tgtEl>
                                        <p:attrNameLst>
                                          <p:attrName>ppt_h</p:attrName>
                                        </p:attrNameLst>
                                      </p:cBhvr>
                                      <p:tavLst>
                                        <p:tav tm="0">
                                          <p:val>
                                            <p:strVal val="4*#ppt_h"/>
                                          </p:val>
                                        </p:tav>
                                        <p:tav tm="100000">
                                          <p:val>
                                            <p:strVal val="#ppt_h"/>
                                          </p:val>
                                        </p:tav>
                                      </p:tavLst>
                                    </p:anim>
                                  </p:childTnLst>
                                </p:cTn>
                              </p:par>
                            </p:childTnLst>
                          </p:cTn>
                        </p:par>
                        <p:par>
                          <p:cTn id="14" fill="hold">
                            <p:stCondLst>
                              <p:cond delay="1400"/>
                            </p:stCondLst>
                            <p:childTnLst>
                              <p:par>
                                <p:cTn id="15" presetID="23" presetClass="entr" presetSubtype="16" fill="hold" grpId="0" nodeType="afterEffect">
                                  <p:stCondLst>
                                    <p:cond delay="0"/>
                                  </p:stCondLst>
                                  <p:iterate>
                                    <p:tmAbs val="0"/>
                                  </p:iterate>
                                  <p:childTnLst>
                                    <p:set>
                                      <p:cBhvr>
                                        <p:cTn id="16" fill="hold"/>
                                        <p:tgtEl>
                                          <p:spTgt spid="38"/>
                                        </p:tgtEl>
                                        <p:attrNameLst>
                                          <p:attrName>style.visibility</p:attrName>
                                        </p:attrNameLst>
                                      </p:cBhvr>
                                      <p:to>
                                        <p:strVal val="visible"/>
                                      </p:to>
                                    </p:set>
                                    <p:anim calcmode="lin" valueType="num">
                                      <p:cBhvr>
                                        <p:cTn id="17" dur="700" fill="hold"/>
                                        <p:tgtEl>
                                          <p:spTgt spid="38"/>
                                        </p:tgtEl>
                                        <p:attrNameLst>
                                          <p:attrName>ppt_w</p:attrName>
                                        </p:attrNameLst>
                                      </p:cBhvr>
                                      <p:tavLst>
                                        <p:tav tm="0">
                                          <p:val>
                                            <p:strVal val="4*#ppt_w"/>
                                          </p:val>
                                        </p:tav>
                                        <p:tav tm="100000">
                                          <p:val>
                                            <p:strVal val="#ppt_w"/>
                                          </p:val>
                                        </p:tav>
                                      </p:tavLst>
                                    </p:anim>
                                    <p:anim calcmode="lin" valueType="num">
                                      <p:cBhvr>
                                        <p:cTn id="18" dur="700" fill="hold"/>
                                        <p:tgtEl>
                                          <p:spTgt spid="38"/>
                                        </p:tgtEl>
                                        <p:attrNameLst>
                                          <p:attrName>ppt_h</p:attrName>
                                        </p:attrNameLst>
                                      </p:cBhvr>
                                      <p:tavLst>
                                        <p:tav tm="0">
                                          <p:val>
                                            <p:strVal val="4*#ppt_h"/>
                                          </p:val>
                                        </p:tav>
                                        <p:tav tm="100000">
                                          <p:val>
                                            <p:strVal val="#ppt_h"/>
                                          </p:val>
                                        </p:tav>
                                      </p:tavLst>
                                    </p:anim>
                                  </p:childTnLst>
                                </p:cTn>
                              </p:par>
                            </p:childTnLst>
                          </p:cTn>
                        </p:par>
                        <p:par>
                          <p:cTn id="19" fill="hold">
                            <p:stCondLst>
                              <p:cond delay="2100"/>
                            </p:stCondLst>
                            <p:childTnLst>
                              <p:par>
                                <p:cTn id="20" presetID="23" presetClass="entr" presetSubtype="16" fill="hold" grpId="0" nodeType="afterEffect">
                                  <p:stCondLst>
                                    <p:cond delay="0"/>
                                  </p:stCondLst>
                                  <p:iterate>
                                    <p:tmAbs val="0"/>
                                  </p:iterate>
                                  <p:childTnLst>
                                    <p:set>
                                      <p:cBhvr>
                                        <p:cTn id="21" fill="hold"/>
                                        <p:tgtEl>
                                          <p:spTgt spid="39"/>
                                        </p:tgtEl>
                                        <p:attrNameLst>
                                          <p:attrName>style.visibility</p:attrName>
                                        </p:attrNameLst>
                                      </p:cBhvr>
                                      <p:to>
                                        <p:strVal val="visible"/>
                                      </p:to>
                                    </p:set>
                                    <p:anim calcmode="lin" valueType="num">
                                      <p:cBhvr>
                                        <p:cTn id="22" dur="700" fill="hold"/>
                                        <p:tgtEl>
                                          <p:spTgt spid="39"/>
                                        </p:tgtEl>
                                        <p:attrNameLst>
                                          <p:attrName>ppt_w</p:attrName>
                                        </p:attrNameLst>
                                      </p:cBhvr>
                                      <p:tavLst>
                                        <p:tav tm="0">
                                          <p:val>
                                            <p:strVal val="4*#ppt_w"/>
                                          </p:val>
                                        </p:tav>
                                        <p:tav tm="100000">
                                          <p:val>
                                            <p:strVal val="#ppt_w"/>
                                          </p:val>
                                        </p:tav>
                                      </p:tavLst>
                                    </p:anim>
                                    <p:anim calcmode="lin" valueType="num">
                                      <p:cBhvr>
                                        <p:cTn id="23" dur="700" fill="hold"/>
                                        <p:tgtEl>
                                          <p:spTgt spid="39"/>
                                        </p:tgtEl>
                                        <p:attrNameLst>
                                          <p:attrName>ppt_h</p:attrName>
                                        </p:attrNameLst>
                                      </p:cBhvr>
                                      <p:tavLst>
                                        <p:tav tm="0">
                                          <p:val>
                                            <p:strVal val="4*#ppt_h"/>
                                          </p:val>
                                        </p:tav>
                                        <p:tav tm="100000">
                                          <p:val>
                                            <p:strVal val="#ppt_h"/>
                                          </p:val>
                                        </p:tav>
                                      </p:tavLst>
                                    </p:anim>
                                  </p:childTnLst>
                                </p:cTn>
                              </p:par>
                            </p:childTnLst>
                          </p:cTn>
                        </p:par>
                        <p:par>
                          <p:cTn id="24" fill="hold">
                            <p:stCondLst>
                              <p:cond delay="2800"/>
                            </p:stCondLst>
                            <p:childTnLst>
                              <p:par>
                                <p:cTn id="25" presetID="23" presetClass="entr" presetSubtype="16" fill="hold" grpId="0" nodeType="afterEffect">
                                  <p:stCondLst>
                                    <p:cond delay="0"/>
                                  </p:stCondLst>
                                  <p:iterate>
                                    <p:tmAbs val="0"/>
                                  </p:iterate>
                                  <p:childTnLst>
                                    <p:set>
                                      <p:cBhvr>
                                        <p:cTn id="26" fill="hold"/>
                                        <p:tgtEl>
                                          <p:spTgt spid="40"/>
                                        </p:tgtEl>
                                        <p:attrNameLst>
                                          <p:attrName>style.visibility</p:attrName>
                                        </p:attrNameLst>
                                      </p:cBhvr>
                                      <p:to>
                                        <p:strVal val="visible"/>
                                      </p:to>
                                    </p:set>
                                    <p:anim calcmode="lin" valueType="num">
                                      <p:cBhvr>
                                        <p:cTn id="27" dur="700" fill="hold"/>
                                        <p:tgtEl>
                                          <p:spTgt spid="40"/>
                                        </p:tgtEl>
                                        <p:attrNameLst>
                                          <p:attrName>ppt_w</p:attrName>
                                        </p:attrNameLst>
                                      </p:cBhvr>
                                      <p:tavLst>
                                        <p:tav tm="0">
                                          <p:val>
                                            <p:strVal val="4*#ppt_w"/>
                                          </p:val>
                                        </p:tav>
                                        <p:tav tm="100000">
                                          <p:val>
                                            <p:strVal val="#ppt_w"/>
                                          </p:val>
                                        </p:tav>
                                      </p:tavLst>
                                    </p:anim>
                                    <p:anim calcmode="lin" valueType="num">
                                      <p:cBhvr>
                                        <p:cTn id="28" dur="700" fill="hold"/>
                                        <p:tgtEl>
                                          <p:spTgt spid="40"/>
                                        </p:tgtEl>
                                        <p:attrNameLst>
                                          <p:attrName>ppt_h</p:attrName>
                                        </p:attrNameLst>
                                      </p:cBhvr>
                                      <p:tavLst>
                                        <p:tav tm="0">
                                          <p:val>
                                            <p:strVal val="4*#ppt_h"/>
                                          </p:val>
                                        </p:tav>
                                        <p:tav tm="100000">
                                          <p:val>
                                            <p:strVal val="#ppt_h"/>
                                          </p:val>
                                        </p:tav>
                                      </p:tavLst>
                                    </p:anim>
                                  </p:childTnLst>
                                </p:cTn>
                              </p:par>
                            </p:childTnLst>
                          </p:cTn>
                        </p:par>
                        <p:par>
                          <p:cTn id="29" fill="hold">
                            <p:stCondLst>
                              <p:cond delay="3500"/>
                            </p:stCondLst>
                            <p:childTnLst>
                              <p:par>
                                <p:cTn id="30" presetID="4" presetClass="entr" presetSubtype="32" fill="hold" grpId="0" nodeType="afterEffect">
                                  <p:stCondLst>
                                    <p:cond delay="0"/>
                                  </p:stCondLst>
                                  <p:iterate>
                                    <p:tmAbs val="0"/>
                                  </p:iterate>
                                  <p:childTnLst>
                                    <p:set>
                                      <p:cBhvr>
                                        <p:cTn id="31" fill="hold"/>
                                        <p:tgtEl>
                                          <p:spTgt spid="52"/>
                                        </p:tgtEl>
                                        <p:attrNameLst>
                                          <p:attrName>style.visibility</p:attrName>
                                        </p:attrNameLst>
                                      </p:cBhvr>
                                      <p:to>
                                        <p:strVal val="visible"/>
                                      </p:to>
                                    </p:set>
                                    <p:animEffect transition="in" filter="box(out)">
                                      <p:cBhvr>
                                        <p:cTn id="32" dur="1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advAuto="0"/>
      <p:bldP spid="37" grpId="0" animBg="1" advAuto="0"/>
      <p:bldP spid="39" grpId="0" animBg="1" advAuto="0"/>
      <p:bldP spid="36" grpId="0" animBg="1" advAuto="0"/>
      <p:bldP spid="40" grpId="0" animBg="1" advAuto="0"/>
      <p:bldP spid="3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343"/>
          <p:cNvSpPr/>
          <p:nvPr/>
        </p:nvSpPr>
        <p:spPr>
          <a:xfrm>
            <a:off x="2309831" y="1697335"/>
            <a:ext cx="4406769" cy="43487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1269F4"/>
              </a:gs>
              <a:gs pos="64000">
                <a:srgbClr val="FFFFFF"/>
              </a:gs>
            </a:gsLst>
            <a:path path="circle">
              <a:fillToRect l="50000" t="50000" r="50000" b="50000"/>
            </a:path>
            <a:tileRect/>
          </a:gradFill>
          <a:ln>
            <a:noFill/>
          </a:ln>
        </p:spPr>
        <p:style>
          <a:lnRef idx="2">
            <a:schemeClr val="dk1"/>
          </a:lnRef>
          <a:fillRef idx="1">
            <a:schemeClr val="lt1"/>
          </a:fillRef>
          <a:effectRef idx="0">
            <a:schemeClr val="dk1"/>
          </a:effectRef>
          <a:fontRef idx="minor">
            <a:schemeClr val="dk1"/>
          </a:fontRef>
        </p:style>
        <p:txBody>
          <a:bodyPr lIns="26789" tIns="26789" rIns="26789" bIns="26789" anchor="ctr"/>
          <a:lstStyle/>
          <a:p>
            <a:pPr lvl="0">
              <a:defRPr sz="5600">
                <a:solidFill>
                  <a:srgbClr val="FFFFFF"/>
                </a:solidFill>
                <a:effectLst>
                  <a:outerShdw blurRad="38100" dist="12700" dir="5400000" rotWithShape="0">
                    <a:srgbClr val="000000">
                      <a:alpha val="50000"/>
                    </a:srgbClr>
                  </a:outerShdw>
                </a:effectLst>
              </a:defRPr>
            </a:pPr>
            <a:r>
              <a:rPr lang="en-US" dirty="0" smtClean="0"/>
              <a:t>5</a:t>
            </a:r>
            <a:endParaRPr dirty="0"/>
          </a:p>
        </p:txBody>
      </p:sp>
      <p:pic>
        <p:nvPicPr>
          <p:cNvPr id="6" name="Picture 5" descr="hospital-phon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88659" y="2497866"/>
            <a:ext cx="2283668" cy="3054812"/>
          </a:xfrm>
          <a:prstGeom prst="rect">
            <a:avLst/>
          </a:prstGeom>
        </p:spPr>
      </p:pic>
      <p:sp>
        <p:nvSpPr>
          <p:cNvPr id="4" name="Title 3"/>
          <p:cNvSpPr>
            <a:spLocks noGrp="1"/>
          </p:cNvSpPr>
          <p:nvPr>
            <p:ph type="title"/>
          </p:nvPr>
        </p:nvSpPr>
        <p:spPr/>
        <p:txBody>
          <a:bodyPr>
            <a:noAutofit/>
          </a:bodyPr>
          <a:lstStyle/>
          <a:p>
            <a:r>
              <a:rPr lang="en-US" sz="2800" dirty="0" smtClean="0">
                <a:solidFill>
                  <a:srgbClr val="3366FF"/>
                </a:solidFill>
              </a:rPr>
              <a:t>Guide the Patient Journey with Phunware</a:t>
            </a:r>
            <a:endParaRPr lang="en-US" sz="2800" dirty="0">
              <a:solidFill>
                <a:srgbClr val="3366FF"/>
              </a:solidFill>
            </a:endParaRPr>
          </a:p>
        </p:txBody>
      </p:sp>
      <p:pic>
        <p:nvPicPr>
          <p:cNvPr id="45" name="Picture 44" descr="neighborhood_aerial.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558" y="3220502"/>
            <a:ext cx="2116665" cy="1258701"/>
          </a:xfrm>
          <a:prstGeom prst="rect">
            <a:avLst/>
          </a:prstGeom>
          <a:effectLst/>
        </p:spPr>
      </p:pic>
      <p:pic>
        <p:nvPicPr>
          <p:cNvPr id="46" name="Picture 45" descr="Parking-poprawka2_post.png"/>
          <p:cNvPicPr>
            <a:picLocks noChangeAspect="1"/>
          </p:cNvPicPr>
          <p:nvPr/>
        </p:nvPicPr>
        <p:blipFill rotWithShape="1">
          <a:blip r:embed="rId5" cstate="print">
            <a:extLst>
              <a:ext uri="{28A0092B-C50C-407E-A947-70E740481C1C}">
                <a14:useLocalDpi xmlns:a14="http://schemas.microsoft.com/office/drawing/2010/main" xmlns="" val="0"/>
              </a:ext>
            </a:extLst>
          </a:blip>
          <a:srcRect t="13996"/>
          <a:stretch/>
        </p:blipFill>
        <p:spPr>
          <a:xfrm>
            <a:off x="1072087" y="1537458"/>
            <a:ext cx="1976046" cy="1077397"/>
          </a:xfrm>
          <a:prstGeom prst="rect">
            <a:avLst/>
          </a:prstGeom>
          <a:effectLst/>
        </p:spPr>
      </p:pic>
      <p:pic>
        <p:nvPicPr>
          <p:cNvPr id="48" name="Picture 47" descr="stock-footage-portland-oregon-circa-hospital-entrance-with-professional-woman-entering-through-front.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76407" y="916536"/>
            <a:ext cx="2237014" cy="1252728"/>
          </a:xfrm>
          <a:prstGeom prst="rect">
            <a:avLst/>
          </a:prstGeom>
          <a:effectLst/>
        </p:spPr>
      </p:pic>
      <p:pic>
        <p:nvPicPr>
          <p:cNvPr id="49" name="Picture 48" descr="Hospital-departments-sign-010.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910771" y="1537459"/>
            <a:ext cx="2087880" cy="1252728"/>
          </a:xfrm>
          <a:prstGeom prst="rect">
            <a:avLst/>
          </a:prstGeom>
          <a:effectLst/>
        </p:spPr>
      </p:pic>
      <p:pic>
        <p:nvPicPr>
          <p:cNvPr id="50" name="Picture 49" descr="doctor-office.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203500" y="3253048"/>
            <a:ext cx="2163803" cy="1138844"/>
          </a:xfrm>
          <a:prstGeom prst="rect">
            <a:avLst/>
          </a:prstGeom>
          <a:effectLst/>
        </p:spPr>
      </p:pic>
      <p:sp>
        <p:nvSpPr>
          <p:cNvPr id="37" name="Shape 102"/>
          <p:cNvSpPr/>
          <p:nvPr/>
        </p:nvSpPr>
        <p:spPr>
          <a:xfrm>
            <a:off x="1072087" y="2614856"/>
            <a:ext cx="1976045" cy="238767"/>
          </a:xfrm>
          <a:prstGeom prst="rect">
            <a:avLst/>
          </a:prstGeom>
          <a:solidFill>
            <a:srgbClr val="1269F4"/>
          </a:solidFill>
          <a:ln w="12700">
            <a:miter lim="400000"/>
          </a:ln>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chemeClr val="bg1"/>
                </a:solidFill>
                <a:latin typeface="Arial"/>
                <a:cs typeface="Arial"/>
              </a:rPr>
              <a:t>To the parking lot</a:t>
            </a:r>
          </a:p>
        </p:txBody>
      </p:sp>
      <p:sp>
        <p:nvSpPr>
          <p:cNvPr id="39" name="Shape 104"/>
          <p:cNvSpPr/>
          <p:nvPr/>
        </p:nvSpPr>
        <p:spPr>
          <a:xfrm>
            <a:off x="5910771" y="2614856"/>
            <a:ext cx="2087880" cy="238767"/>
          </a:xfrm>
          <a:prstGeom prst="rect">
            <a:avLst/>
          </a:prstGeom>
          <a:solidFill>
            <a:srgbClr val="1269F4"/>
          </a:solidFill>
          <a:ln w="12700">
            <a:miter lim="400000"/>
          </a:ln>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Across </a:t>
            </a:r>
            <a:r>
              <a:rPr lang="en-US" sz="1200" dirty="0" smtClean="0">
                <a:solidFill>
                  <a:srgbClr val="FFFFFF"/>
                </a:solidFill>
                <a:latin typeface="Arial"/>
                <a:cs typeface="Arial"/>
              </a:rPr>
              <a:t>departments</a:t>
            </a:r>
            <a:endParaRPr sz="1200" dirty="0">
              <a:solidFill>
                <a:srgbClr val="FFFFFF"/>
              </a:solidFill>
              <a:latin typeface="Arial"/>
              <a:cs typeface="Arial"/>
            </a:endParaRPr>
          </a:p>
        </p:txBody>
      </p:sp>
      <p:sp>
        <p:nvSpPr>
          <p:cNvPr id="36" name="Shape 101"/>
          <p:cNvSpPr/>
          <p:nvPr/>
        </p:nvSpPr>
        <p:spPr>
          <a:xfrm>
            <a:off x="724359" y="4339769"/>
            <a:ext cx="2115862" cy="238767"/>
          </a:xfrm>
          <a:prstGeom prst="rect">
            <a:avLst/>
          </a:prstGeom>
          <a:solidFill>
            <a:srgbClr val="1269F4"/>
          </a:solidFill>
          <a:ln w="12700">
            <a:miter lim="400000"/>
          </a:ln>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From the </a:t>
            </a:r>
            <a:r>
              <a:rPr lang="en-US" sz="1200" dirty="0" smtClean="0">
                <a:solidFill>
                  <a:srgbClr val="FFFFFF"/>
                </a:solidFill>
                <a:latin typeface="Arial"/>
                <a:cs typeface="Arial"/>
              </a:rPr>
              <a:t>neighborhood</a:t>
            </a:r>
            <a:endParaRPr sz="1200" dirty="0">
              <a:solidFill>
                <a:srgbClr val="FFFFFF"/>
              </a:solidFill>
              <a:latin typeface="Arial"/>
              <a:cs typeface="Arial"/>
            </a:endParaRPr>
          </a:p>
        </p:txBody>
      </p:sp>
      <p:sp>
        <p:nvSpPr>
          <p:cNvPr id="40" name="Shape 105"/>
          <p:cNvSpPr/>
          <p:nvPr/>
        </p:nvSpPr>
        <p:spPr>
          <a:xfrm>
            <a:off x="6203500" y="4320953"/>
            <a:ext cx="2163803" cy="238767"/>
          </a:xfrm>
          <a:prstGeom prst="rect">
            <a:avLst/>
          </a:prstGeom>
          <a:solidFill>
            <a:srgbClr val="1269F4"/>
          </a:solidFill>
          <a:ln w="12700">
            <a:miter lim="400000"/>
          </a:ln>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All the way to the </a:t>
            </a:r>
            <a:r>
              <a:rPr lang="en-US" sz="1200" dirty="0" smtClean="0">
                <a:solidFill>
                  <a:srgbClr val="FFFFFF"/>
                </a:solidFill>
                <a:latin typeface="Arial"/>
                <a:cs typeface="Arial"/>
              </a:rPr>
              <a:t>office</a:t>
            </a:r>
            <a:endParaRPr sz="1200" dirty="0">
              <a:solidFill>
                <a:srgbClr val="FFFFFF"/>
              </a:solidFill>
              <a:latin typeface="Arial"/>
              <a:cs typeface="Arial"/>
            </a:endParaRPr>
          </a:p>
        </p:txBody>
      </p:sp>
      <p:sp>
        <p:nvSpPr>
          <p:cNvPr id="38" name="Shape 103"/>
          <p:cNvSpPr/>
          <p:nvPr/>
        </p:nvSpPr>
        <p:spPr>
          <a:xfrm>
            <a:off x="3376407" y="2015783"/>
            <a:ext cx="2237014" cy="238767"/>
          </a:xfrm>
          <a:prstGeom prst="rect">
            <a:avLst/>
          </a:prstGeom>
          <a:solidFill>
            <a:srgbClr val="1269F4"/>
          </a:solidFill>
          <a:ln w="12700">
            <a:miter lim="400000"/>
          </a:ln>
          <a:effectLst/>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600">
                <a:latin typeface="Gotham Narrow Book"/>
                <a:ea typeface="Gotham Narrow Book"/>
                <a:cs typeface="Gotham Narrow Book"/>
                <a:sym typeface="Gotham Narrow Book"/>
              </a:defRPr>
            </a:lvl1pPr>
          </a:lstStyle>
          <a:p>
            <a:pPr lvl="0">
              <a:defRPr sz="1800"/>
            </a:pPr>
            <a:r>
              <a:rPr sz="1200" dirty="0">
                <a:solidFill>
                  <a:srgbClr val="FFFFFF"/>
                </a:solidFill>
                <a:latin typeface="Arial"/>
                <a:cs typeface="Arial"/>
              </a:rPr>
              <a:t>Through the front door</a:t>
            </a:r>
          </a:p>
        </p:txBody>
      </p:sp>
      <p:pic>
        <p:nvPicPr>
          <p:cNvPr id="3" name="Picture 2"/>
          <p:cNvPicPr>
            <a:picLocks noChangeAspect="1"/>
          </p:cNvPicPr>
          <p:nvPr/>
        </p:nvPicPr>
        <p:blipFill>
          <a:blip r:embed="rId9" cstate="print"/>
          <a:stretch>
            <a:fillRect/>
          </a:stretch>
        </p:blipFill>
        <p:spPr>
          <a:xfrm>
            <a:off x="0" y="0"/>
            <a:ext cx="9144000" cy="5143500"/>
          </a:xfrm>
          <a:prstGeom prst="rect">
            <a:avLst/>
          </a:prstGeom>
        </p:spPr>
      </p:pic>
    </p:spTree>
    <p:extLst>
      <p:ext uri="{BB962C8B-B14F-4D97-AF65-F5344CB8AC3E}">
        <p14:creationId xmlns:p14="http://schemas.microsoft.com/office/powerpoint/2010/main" xmlns="" val="1248984353"/>
      </p:ext>
    </p:extLst>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36"/>
                                        </p:tgtEl>
                                        <p:attrNameLst>
                                          <p:attrName>style.visibility</p:attrName>
                                        </p:attrNameLst>
                                      </p:cBhvr>
                                      <p:to>
                                        <p:strVal val="visible"/>
                                      </p:to>
                                    </p:set>
                                    <p:anim calcmode="lin" valueType="num">
                                      <p:cBhvr>
                                        <p:cTn id="7" dur="700" fill="hold"/>
                                        <p:tgtEl>
                                          <p:spTgt spid="36"/>
                                        </p:tgtEl>
                                        <p:attrNameLst>
                                          <p:attrName>ppt_w</p:attrName>
                                        </p:attrNameLst>
                                      </p:cBhvr>
                                      <p:tavLst>
                                        <p:tav tm="0">
                                          <p:val>
                                            <p:strVal val="4*#ppt_w"/>
                                          </p:val>
                                        </p:tav>
                                        <p:tav tm="100000">
                                          <p:val>
                                            <p:strVal val="#ppt_w"/>
                                          </p:val>
                                        </p:tav>
                                      </p:tavLst>
                                    </p:anim>
                                    <p:anim calcmode="lin" valueType="num">
                                      <p:cBhvr>
                                        <p:cTn id="8" dur="700" fill="hold"/>
                                        <p:tgtEl>
                                          <p:spTgt spid="36"/>
                                        </p:tgtEl>
                                        <p:attrNameLst>
                                          <p:attrName>ppt_h</p:attrName>
                                        </p:attrNameLst>
                                      </p:cBhvr>
                                      <p:tavLst>
                                        <p:tav tm="0">
                                          <p:val>
                                            <p:strVal val="4*#ppt_h"/>
                                          </p:val>
                                        </p:tav>
                                        <p:tav tm="100000">
                                          <p:val>
                                            <p:strVal val="#ppt_h"/>
                                          </p:val>
                                        </p:tav>
                                      </p:tavLst>
                                    </p:anim>
                                  </p:childTnLst>
                                </p:cTn>
                              </p:par>
                            </p:childTnLst>
                          </p:cTn>
                        </p:par>
                        <p:par>
                          <p:cTn id="9" fill="hold">
                            <p:stCondLst>
                              <p:cond delay="700"/>
                            </p:stCondLst>
                            <p:childTnLst>
                              <p:par>
                                <p:cTn id="10" presetID="23" presetClass="entr" presetSubtype="16" fill="hold" grpId="0" nodeType="afterEffect">
                                  <p:stCondLst>
                                    <p:cond delay="0"/>
                                  </p:stCondLst>
                                  <p:iterate>
                                    <p:tmAbs val="0"/>
                                  </p:iterate>
                                  <p:childTnLst>
                                    <p:set>
                                      <p:cBhvr>
                                        <p:cTn id="11" fill="hold"/>
                                        <p:tgtEl>
                                          <p:spTgt spid="37"/>
                                        </p:tgtEl>
                                        <p:attrNameLst>
                                          <p:attrName>style.visibility</p:attrName>
                                        </p:attrNameLst>
                                      </p:cBhvr>
                                      <p:to>
                                        <p:strVal val="visible"/>
                                      </p:to>
                                    </p:set>
                                    <p:anim calcmode="lin" valueType="num">
                                      <p:cBhvr>
                                        <p:cTn id="12" dur="700" fill="hold"/>
                                        <p:tgtEl>
                                          <p:spTgt spid="37"/>
                                        </p:tgtEl>
                                        <p:attrNameLst>
                                          <p:attrName>ppt_w</p:attrName>
                                        </p:attrNameLst>
                                      </p:cBhvr>
                                      <p:tavLst>
                                        <p:tav tm="0">
                                          <p:val>
                                            <p:strVal val="4*#ppt_w"/>
                                          </p:val>
                                        </p:tav>
                                        <p:tav tm="100000">
                                          <p:val>
                                            <p:strVal val="#ppt_w"/>
                                          </p:val>
                                        </p:tav>
                                      </p:tavLst>
                                    </p:anim>
                                    <p:anim calcmode="lin" valueType="num">
                                      <p:cBhvr>
                                        <p:cTn id="13" dur="700" fill="hold"/>
                                        <p:tgtEl>
                                          <p:spTgt spid="37"/>
                                        </p:tgtEl>
                                        <p:attrNameLst>
                                          <p:attrName>ppt_h</p:attrName>
                                        </p:attrNameLst>
                                      </p:cBhvr>
                                      <p:tavLst>
                                        <p:tav tm="0">
                                          <p:val>
                                            <p:strVal val="4*#ppt_h"/>
                                          </p:val>
                                        </p:tav>
                                        <p:tav tm="100000">
                                          <p:val>
                                            <p:strVal val="#ppt_h"/>
                                          </p:val>
                                        </p:tav>
                                      </p:tavLst>
                                    </p:anim>
                                  </p:childTnLst>
                                </p:cTn>
                              </p:par>
                            </p:childTnLst>
                          </p:cTn>
                        </p:par>
                        <p:par>
                          <p:cTn id="14" fill="hold">
                            <p:stCondLst>
                              <p:cond delay="1400"/>
                            </p:stCondLst>
                            <p:childTnLst>
                              <p:par>
                                <p:cTn id="15" presetID="23" presetClass="entr" presetSubtype="16" fill="hold" grpId="0" nodeType="afterEffect">
                                  <p:stCondLst>
                                    <p:cond delay="0"/>
                                  </p:stCondLst>
                                  <p:iterate>
                                    <p:tmAbs val="0"/>
                                  </p:iterate>
                                  <p:childTnLst>
                                    <p:set>
                                      <p:cBhvr>
                                        <p:cTn id="16" fill="hold"/>
                                        <p:tgtEl>
                                          <p:spTgt spid="38"/>
                                        </p:tgtEl>
                                        <p:attrNameLst>
                                          <p:attrName>style.visibility</p:attrName>
                                        </p:attrNameLst>
                                      </p:cBhvr>
                                      <p:to>
                                        <p:strVal val="visible"/>
                                      </p:to>
                                    </p:set>
                                    <p:anim calcmode="lin" valueType="num">
                                      <p:cBhvr>
                                        <p:cTn id="17" dur="700" fill="hold"/>
                                        <p:tgtEl>
                                          <p:spTgt spid="38"/>
                                        </p:tgtEl>
                                        <p:attrNameLst>
                                          <p:attrName>ppt_w</p:attrName>
                                        </p:attrNameLst>
                                      </p:cBhvr>
                                      <p:tavLst>
                                        <p:tav tm="0">
                                          <p:val>
                                            <p:strVal val="4*#ppt_w"/>
                                          </p:val>
                                        </p:tav>
                                        <p:tav tm="100000">
                                          <p:val>
                                            <p:strVal val="#ppt_w"/>
                                          </p:val>
                                        </p:tav>
                                      </p:tavLst>
                                    </p:anim>
                                    <p:anim calcmode="lin" valueType="num">
                                      <p:cBhvr>
                                        <p:cTn id="18" dur="700" fill="hold"/>
                                        <p:tgtEl>
                                          <p:spTgt spid="38"/>
                                        </p:tgtEl>
                                        <p:attrNameLst>
                                          <p:attrName>ppt_h</p:attrName>
                                        </p:attrNameLst>
                                      </p:cBhvr>
                                      <p:tavLst>
                                        <p:tav tm="0">
                                          <p:val>
                                            <p:strVal val="4*#ppt_h"/>
                                          </p:val>
                                        </p:tav>
                                        <p:tav tm="100000">
                                          <p:val>
                                            <p:strVal val="#ppt_h"/>
                                          </p:val>
                                        </p:tav>
                                      </p:tavLst>
                                    </p:anim>
                                  </p:childTnLst>
                                </p:cTn>
                              </p:par>
                            </p:childTnLst>
                          </p:cTn>
                        </p:par>
                        <p:par>
                          <p:cTn id="19" fill="hold">
                            <p:stCondLst>
                              <p:cond delay="2100"/>
                            </p:stCondLst>
                            <p:childTnLst>
                              <p:par>
                                <p:cTn id="20" presetID="23" presetClass="entr" presetSubtype="16" fill="hold" grpId="0" nodeType="afterEffect">
                                  <p:stCondLst>
                                    <p:cond delay="0"/>
                                  </p:stCondLst>
                                  <p:iterate>
                                    <p:tmAbs val="0"/>
                                  </p:iterate>
                                  <p:childTnLst>
                                    <p:set>
                                      <p:cBhvr>
                                        <p:cTn id="21" fill="hold"/>
                                        <p:tgtEl>
                                          <p:spTgt spid="39"/>
                                        </p:tgtEl>
                                        <p:attrNameLst>
                                          <p:attrName>style.visibility</p:attrName>
                                        </p:attrNameLst>
                                      </p:cBhvr>
                                      <p:to>
                                        <p:strVal val="visible"/>
                                      </p:to>
                                    </p:set>
                                    <p:anim calcmode="lin" valueType="num">
                                      <p:cBhvr>
                                        <p:cTn id="22" dur="700" fill="hold"/>
                                        <p:tgtEl>
                                          <p:spTgt spid="39"/>
                                        </p:tgtEl>
                                        <p:attrNameLst>
                                          <p:attrName>ppt_w</p:attrName>
                                        </p:attrNameLst>
                                      </p:cBhvr>
                                      <p:tavLst>
                                        <p:tav tm="0">
                                          <p:val>
                                            <p:strVal val="4*#ppt_w"/>
                                          </p:val>
                                        </p:tav>
                                        <p:tav tm="100000">
                                          <p:val>
                                            <p:strVal val="#ppt_w"/>
                                          </p:val>
                                        </p:tav>
                                      </p:tavLst>
                                    </p:anim>
                                    <p:anim calcmode="lin" valueType="num">
                                      <p:cBhvr>
                                        <p:cTn id="23" dur="700" fill="hold"/>
                                        <p:tgtEl>
                                          <p:spTgt spid="39"/>
                                        </p:tgtEl>
                                        <p:attrNameLst>
                                          <p:attrName>ppt_h</p:attrName>
                                        </p:attrNameLst>
                                      </p:cBhvr>
                                      <p:tavLst>
                                        <p:tav tm="0">
                                          <p:val>
                                            <p:strVal val="4*#ppt_h"/>
                                          </p:val>
                                        </p:tav>
                                        <p:tav tm="100000">
                                          <p:val>
                                            <p:strVal val="#ppt_h"/>
                                          </p:val>
                                        </p:tav>
                                      </p:tavLst>
                                    </p:anim>
                                  </p:childTnLst>
                                </p:cTn>
                              </p:par>
                            </p:childTnLst>
                          </p:cTn>
                        </p:par>
                        <p:par>
                          <p:cTn id="24" fill="hold">
                            <p:stCondLst>
                              <p:cond delay="2800"/>
                            </p:stCondLst>
                            <p:childTnLst>
                              <p:par>
                                <p:cTn id="25" presetID="23" presetClass="entr" presetSubtype="16" fill="hold" grpId="0" nodeType="afterEffect">
                                  <p:stCondLst>
                                    <p:cond delay="0"/>
                                  </p:stCondLst>
                                  <p:iterate>
                                    <p:tmAbs val="0"/>
                                  </p:iterate>
                                  <p:childTnLst>
                                    <p:set>
                                      <p:cBhvr>
                                        <p:cTn id="26" fill="hold"/>
                                        <p:tgtEl>
                                          <p:spTgt spid="40"/>
                                        </p:tgtEl>
                                        <p:attrNameLst>
                                          <p:attrName>style.visibility</p:attrName>
                                        </p:attrNameLst>
                                      </p:cBhvr>
                                      <p:to>
                                        <p:strVal val="visible"/>
                                      </p:to>
                                    </p:set>
                                    <p:anim calcmode="lin" valueType="num">
                                      <p:cBhvr>
                                        <p:cTn id="27" dur="700" fill="hold"/>
                                        <p:tgtEl>
                                          <p:spTgt spid="40"/>
                                        </p:tgtEl>
                                        <p:attrNameLst>
                                          <p:attrName>ppt_w</p:attrName>
                                        </p:attrNameLst>
                                      </p:cBhvr>
                                      <p:tavLst>
                                        <p:tav tm="0">
                                          <p:val>
                                            <p:strVal val="4*#ppt_w"/>
                                          </p:val>
                                        </p:tav>
                                        <p:tav tm="100000">
                                          <p:val>
                                            <p:strVal val="#ppt_w"/>
                                          </p:val>
                                        </p:tav>
                                      </p:tavLst>
                                    </p:anim>
                                    <p:anim calcmode="lin" valueType="num">
                                      <p:cBhvr>
                                        <p:cTn id="28" dur="7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P spid="39" grpId="0" animBg="1" advAuto="0"/>
      <p:bldP spid="36" grpId="0" animBg="1" advAuto="0"/>
      <p:bldP spid="40" grpId="0" animBg="1" advAuto="0"/>
      <p:bldP spid="3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xmlns="" val="7036002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Phunware PPT Template Wide_7-21-14">
  <a:themeElements>
    <a:clrScheme name="Phunware Colors">
      <a:dk1>
        <a:srgbClr val="3B3B3B"/>
      </a:dk1>
      <a:lt1>
        <a:sysClr val="window" lastClr="FFFFFF"/>
      </a:lt1>
      <a:dk2>
        <a:srgbClr val="1269F4"/>
      </a:dk2>
      <a:lt2>
        <a:srgbClr val="D4DDE1"/>
      </a:lt2>
      <a:accent1>
        <a:srgbClr val="1A7EFF"/>
      </a:accent1>
      <a:accent2>
        <a:srgbClr val="609841"/>
      </a:accent2>
      <a:accent3>
        <a:srgbClr val="F3B035"/>
      </a:accent3>
      <a:accent4>
        <a:srgbClr val="8064A2"/>
      </a:accent4>
      <a:accent5>
        <a:srgbClr val="4BACC6"/>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Phunware PPT Template Wide_7-31-14.potx</Template>
  <TotalTime>34667</TotalTime>
  <Words>768</Words>
  <Application>Microsoft Office PowerPoint</Application>
  <PresentationFormat>On-screen Show (16:9)</PresentationFormat>
  <Paragraphs>131</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Phunware PPT Template Wide_7-21-14</vt:lpstr>
      <vt:lpstr>Patient Wayfinding Overview</vt:lpstr>
      <vt:lpstr>Challenges Hospitals Face During the Patient Journey </vt:lpstr>
      <vt:lpstr>Patient Satisfaction Drives Hospital Profitability</vt:lpstr>
      <vt:lpstr>Why Use Mobile to Improve Patient Experience? </vt:lpstr>
      <vt:lpstr>Wayfinding Impacts Patients, Staff and Revenue </vt:lpstr>
      <vt:lpstr>GPS, WiFi and BLE Wayfinding</vt:lpstr>
      <vt:lpstr>Guide the Patient Journey with Phunware</vt:lpstr>
      <vt:lpstr>Guide the Patient Journey with Phunware</vt:lpstr>
      <vt:lpstr>Slide 9</vt:lpstr>
      <vt:lpstr>Slide 10</vt:lpstr>
      <vt:lpstr>User Friendly Map Editor Portal </vt:lpstr>
      <vt:lpstr>Slide 12</vt:lpstr>
      <vt:lpstr>Dignity Health:  French Hospital Medical Center</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Dryden</cp:lastModifiedBy>
  <cp:revision>393</cp:revision>
  <cp:lastPrinted>2014-12-22T16:24:43Z</cp:lastPrinted>
  <dcterms:modified xsi:type="dcterms:W3CDTF">2015-08-13T14:35:12Z</dcterms:modified>
</cp:coreProperties>
</file>